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8.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313" r:id="rId3"/>
    <p:sldId id="312" r:id="rId4"/>
    <p:sldId id="257" r:id="rId5"/>
    <p:sldId id="318" r:id="rId6"/>
    <p:sldId id="314" r:id="rId7"/>
    <p:sldId id="315" r:id="rId8"/>
    <p:sldId id="308" r:id="rId9"/>
    <p:sldId id="316" r:id="rId10"/>
    <p:sldId id="317" r:id="rId11"/>
    <p:sldId id="258" r:id="rId12"/>
    <p:sldId id="311" r:id="rId13"/>
    <p:sldId id="259" r:id="rId14"/>
    <p:sldId id="309" r:id="rId15"/>
    <p:sldId id="261" r:id="rId16"/>
    <p:sldId id="262" r:id="rId17"/>
    <p:sldId id="307"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7" r:id="rId51"/>
    <p:sldId id="298" r:id="rId52"/>
    <p:sldId id="299" r:id="rId53"/>
    <p:sldId id="300" r:id="rId54"/>
    <p:sldId id="301" r:id="rId55"/>
    <p:sldId id="302" r:id="rId56"/>
    <p:sldId id="303" r:id="rId57"/>
    <p:sldId id="304" r:id="rId58"/>
    <p:sldId id="305" r:id="rId59"/>
    <p:sldId id="306" r:id="rId60"/>
    <p:sldId id="260" r:id="rId61"/>
    <p:sldId id="310" r:id="rId62"/>
  </p:sldIdLst>
  <p:sldSz cx="9144000" cy="5143500" type="screen16x9"/>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521"/>
    <a:srgbClr val="727376"/>
    <a:srgbClr val="5356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p:restoredTop sz="93878" autoAdjust="0"/>
  </p:normalViewPr>
  <p:slideViewPr>
    <p:cSldViewPr>
      <p:cViewPr varScale="1">
        <p:scale>
          <a:sx n="160" d="100"/>
          <a:sy n="160" d="100"/>
        </p:scale>
        <p:origin x="568"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4B3237-085A-4736-9CEA-7D1C2BC7B21C}" type="datetimeFigureOut">
              <a:rPr lang="en-US" smtClean="0"/>
              <a:t>6/2/20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EE5C0C-2194-4850-8F77-C4E04EFA1951}" type="slidenum">
              <a:rPr lang="en-US" smtClean="0"/>
              <a:t>‹#›</a:t>
            </a:fld>
            <a:endParaRPr lang="en-US"/>
          </a:p>
        </p:txBody>
      </p:sp>
    </p:spTree>
    <p:extLst>
      <p:ext uri="{BB962C8B-B14F-4D97-AF65-F5344CB8AC3E}">
        <p14:creationId xmlns:p14="http://schemas.microsoft.com/office/powerpoint/2010/main" val="3851955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Optum</a:t>
            </a:r>
            <a:r>
              <a:rPr lang="en-US" baseline="0" dirty="0"/>
              <a:t> Tech University course on </a:t>
            </a:r>
            <a:r>
              <a:rPr lang="en-US" dirty="0"/>
              <a:t>Emerging Technologies.  This course is about the visualization and manipulation of highly connected data.</a:t>
            </a:r>
          </a:p>
        </p:txBody>
      </p:sp>
      <p:sp>
        <p:nvSpPr>
          <p:cNvPr id="4" name="Slide Number Placeholder 3"/>
          <p:cNvSpPr>
            <a:spLocks noGrp="1"/>
          </p:cNvSpPr>
          <p:nvPr>
            <p:ph type="sldNum" sz="quarter" idx="10"/>
          </p:nvPr>
        </p:nvSpPr>
        <p:spPr/>
        <p:txBody>
          <a:bodyPr/>
          <a:lstStyle/>
          <a:p>
            <a:fld id="{53EE5C0C-2194-4850-8F77-C4E04EFA1951}" type="slidenum">
              <a:rPr lang="en-US" smtClean="0"/>
              <a:t>1</a:t>
            </a:fld>
            <a:endParaRPr lang="en-US"/>
          </a:p>
        </p:txBody>
      </p:sp>
    </p:spTree>
    <p:extLst>
      <p:ext uri="{BB962C8B-B14F-4D97-AF65-F5344CB8AC3E}">
        <p14:creationId xmlns:p14="http://schemas.microsoft.com/office/powerpoint/2010/main" val="4034981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bdd770340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bdd770340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some common UX design activities</a:t>
            </a:r>
            <a:endParaRPr/>
          </a:p>
          <a:p>
            <a:pPr marL="0" lvl="0" indent="0" algn="l" rtl="0">
              <a:spcBef>
                <a:spcPts val="0"/>
              </a:spcBef>
              <a:spcAft>
                <a:spcPts val="0"/>
              </a:spcAft>
              <a:buNone/>
            </a:pPr>
            <a:endParaRPr/>
          </a:p>
          <a:p>
            <a:pPr marL="0" lvl="0" indent="0" algn="l" rtl="0">
              <a:spcBef>
                <a:spcPts val="0"/>
              </a:spcBef>
              <a:spcAft>
                <a:spcPts val="0"/>
              </a:spcAft>
              <a:buNone/>
            </a:pPr>
            <a:r>
              <a:rPr lang="en"/>
              <a:t>UX design is a culmination of many cross-discipline activities, throughout the software development lifecycle. </a:t>
            </a:r>
            <a:endParaRPr/>
          </a:p>
          <a:p>
            <a:pPr marL="0" lvl="0" indent="0" algn="l" rtl="0">
              <a:spcBef>
                <a:spcPts val="0"/>
              </a:spcBef>
              <a:spcAft>
                <a:spcPts val="0"/>
              </a:spcAft>
              <a:buNone/>
            </a:pPr>
            <a:endParaRPr/>
          </a:p>
          <a:p>
            <a:pPr marL="0" lvl="0" indent="0" algn="l" rtl="0">
              <a:spcBef>
                <a:spcPts val="0"/>
              </a:spcBef>
              <a:spcAft>
                <a:spcPts val="0"/>
              </a:spcAft>
              <a:buNone/>
            </a:pPr>
            <a:r>
              <a:rPr lang="en"/>
              <a:t> It is a continuum and as such should maintain continuity of thought, knowledge transfer</a:t>
            </a:r>
            <a:endParaRPr/>
          </a:p>
        </p:txBody>
      </p:sp>
    </p:spTree>
    <p:extLst>
      <p:ext uri="{BB962C8B-B14F-4D97-AF65-F5344CB8AC3E}">
        <p14:creationId xmlns:p14="http://schemas.microsoft.com/office/powerpoint/2010/main" val="256956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4e83a78_0_6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Well humans have “hardware limitations as well” and it turns out we’re not so good at parallel processing </a:t>
            </a:r>
            <a:endParaRPr/>
          </a:p>
          <a:p>
            <a:pPr marL="0" lvl="0" indent="0" algn="l" rtl="0">
              <a:spcBef>
                <a:spcPts val="0"/>
              </a:spcBef>
              <a:spcAft>
                <a:spcPts val="0"/>
              </a:spcAft>
              <a:buNone/>
            </a:pPr>
            <a:endParaRPr/>
          </a:p>
          <a:p>
            <a:pPr marL="0" lvl="0" indent="0" algn="l" rtl="0">
              <a:spcBef>
                <a:spcPts val="0"/>
              </a:spcBef>
              <a:spcAft>
                <a:spcPts val="0"/>
              </a:spcAft>
              <a:buNone/>
            </a:pPr>
            <a:r>
              <a:rPr lang="en"/>
              <a:t>Pay close attention to the transference to Working memory from cognitive processing, that’s a narrow window and it gets a lot narrower with distraction.</a:t>
            </a:r>
            <a:endParaRPr/>
          </a:p>
          <a:p>
            <a:pPr marL="0" lvl="0" indent="0" algn="l" rtl="0">
              <a:spcBef>
                <a:spcPts val="0"/>
              </a:spcBef>
              <a:spcAft>
                <a:spcPts val="0"/>
              </a:spcAft>
              <a:buNone/>
            </a:pPr>
            <a:endParaRPr/>
          </a:p>
          <a:p>
            <a:pPr marL="0" lvl="0" indent="0" algn="l" rtl="0">
              <a:spcBef>
                <a:spcPts val="0"/>
              </a:spcBef>
              <a:spcAft>
                <a:spcPts val="0"/>
              </a:spcAft>
              <a:buNone/>
            </a:pPr>
            <a:r>
              <a:rPr lang="en"/>
              <a:t> Motor processing also degrades, not to mention perceptive buffers, with distraction. Just imagine the loss of context if the user needed to wait 30 seconds for data to load…. </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for later</a:t>
            </a:r>
            <a:endParaRPr/>
          </a:p>
        </p:txBody>
      </p:sp>
      <p:sp>
        <p:nvSpPr>
          <p:cNvPr id="179" name="Google Shape;179;g1a64e83a78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797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a64e83a78_0_7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with basic cognitive and physiological limitations in mind, let’s look at some common UX pitfalls.  </a:t>
            </a:r>
            <a:endParaRPr/>
          </a:p>
          <a:p>
            <a:pPr marL="0" lvl="0" indent="0" algn="l" rtl="0">
              <a:spcBef>
                <a:spcPts val="0"/>
              </a:spcBef>
              <a:spcAft>
                <a:spcPts val="0"/>
              </a:spcAft>
              <a:buNone/>
            </a:pPr>
            <a:endParaRPr/>
          </a:p>
          <a:p>
            <a:pPr marL="0" lvl="0" indent="0" algn="l" rtl="0">
              <a:spcBef>
                <a:spcPts val="0"/>
              </a:spcBef>
              <a:spcAft>
                <a:spcPts val="0"/>
              </a:spcAft>
              <a:buNone/>
            </a:pPr>
            <a:r>
              <a:rPr lang="en"/>
              <a:t>This is important because everything tends to get more complex with graph data, and thus these issues become more acute. </a:t>
            </a:r>
            <a:endParaRPr/>
          </a:p>
          <a:p>
            <a:pPr marL="0" lvl="0" indent="0" algn="l" rtl="0">
              <a:spcBef>
                <a:spcPts val="0"/>
              </a:spcBef>
              <a:spcAft>
                <a:spcPts val="0"/>
              </a:spcAft>
              <a:buNone/>
            </a:pPr>
            <a:endParaRPr/>
          </a:p>
          <a:p>
            <a:pPr marL="0" lvl="0" indent="0" algn="l" rtl="0">
              <a:spcBef>
                <a:spcPts val="0"/>
              </a:spcBef>
              <a:spcAft>
                <a:spcPts val="0"/>
              </a:spcAft>
              <a:buNone/>
            </a:pPr>
            <a:r>
              <a:rPr lang="en"/>
              <a:t>With large, complex datasets, performance tends to be your enemy and remember the limitations we’re faced with regarding cognitive load and information processing, now put a lag in there...</a:t>
            </a:r>
            <a:endParaRPr/>
          </a:p>
        </p:txBody>
      </p:sp>
      <p:sp>
        <p:nvSpPr>
          <p:cNvPr id="201" name="Google Shape;201;g1a64e83a78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8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a64e83a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1a64e83a7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OK so now what?  We’ll walk through a design process that focuses on user centered design principles and I’ll be care full to call out when special consideration is needed for graph</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97526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a64e83a78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I say this is a design process, but the team is often multi disciplinary - product team with devs and/or technical product managers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3 simple rules before you start designing everything:</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457200" lvl="0" indent="-298450" algn="l" rtl="0">
              <a:spcBef>
                <a:spcPts val="0"/>
              </a:spcBef>
              <a:spcAft>
                <a:spcPts val="0"/>
              </a:spcAft>
              <a:buClr>
                <a:schemeClr val="dk1"/>
              </a:buClr>
              <a:buSzPts val="1100"/>
              <a:buAutoNum type="arabicParenR"/>
            </a:pPr>
            <a:r>
              <a:rPr lang="en" sz="1100">
                <a:solidFill>
                  <a:schemeClr val="dk1"/>
                </a:solidFill>
              </a:rPr>
              <a:t>know the problem </a:t>
            </a:r>
            <a:endParaRPr sz="1100">
              <a:solidFill>
                <a:schemeClr val="dk1"/>
              </a:solidFill>
            </a:endParaRPr>
          </a:p>
          <a:p>
            <a:pPr marL="457200" lvl="0" indent="-298450" algn="l" rtl="0">
              <a:spcBef>
                <a:spcPts val="0"/>
              </a:spcBef>
              <a:spcAft>
                <a:spcPts val="0"/>
              </a:spcAft>
              <a:buClr>
                <a:schemeClr val="dk1"/>
              </a:buClr>
              <a:buSzPts val="1100"/>
              <a:buAutoNum type="arabicParenR"/>
            </a:pPr>
            <a:r>
              <a:rPr lang="en" sz="1100">
                <a:solidFill>
                  <a:schemeClr val="dk1"/>
                </a:solidFill>
              </a:rPr>
              <a:t>know what your users want to do,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Wait -&gt; There is something looks a little different here</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3)  and understand experientially, what your data looks like (I mean really get in there and traverse it) &lt;- this is particularly important to graph, building the beautiful wrong thing is painful</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Seems simple right:</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But show me an unsuccessful graph design and I’ll bet it went wrong somewhere related to one of these 3 points</a:t>
            </a:r>
            <a:endParaRPr/>
          </a:p>
        </p:txBody>
      </p:sp>
      <p:sp>
        <p:nvSpPr>
          <p:cNvPr id="228" name="Google Shape;228;g1a64e83a78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30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bdd770340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bdd770340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0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a64e83a78_0_8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First step, state the problem you are trying to solve clearly and concisely, and get all stake holders on the same page. Don’t get bogged down here treating symptoms, get to the route causes.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Stakeholder alignment &lt;- without it, there is often a fatal flaw in the design, from the start</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May have been determined but not communicated, or changed and not communicated</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http://graph-viz-library-fd06ef.webflow.io/</a:t>
            </a:r>
            <a:endParaRPr sz="1100">
              <a:solidFill>
                <a:schemeClr val="dk1"/>
              </a:solidFill>
            </a:endParaRPr>
          </a:p>
        </p:txBody>
      </p:sp>
      <p:sp>
        <p:nvSpPr>
          <p:cNvPr id="258" name="Google Shape;258;g1a64e83a78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695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bdd770340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bdd770340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776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a64e83a78_0_9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Figure out what your user want to do, document it  and make it measurable.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This is going to define success and lead to increased  user adoption.</a:t>
            </a:r>
            <a:br>
              <a:rPr lang="en" sz="1100">
                <a:solidFill>
                  <a:schemeClr val="dk1"/>
                </a:solidFill>
              </a:rPr>
            </a:b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This is going to anchor everything that follows to a set of validations against whom we’re actually designing our solution for,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this is user centered design</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This can be something quantitative like “time to task” - “binary or % successful task completion”</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We’ll come back to this guy on the right a little later</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p>
        </p:txBody>
      </p:sp>
      <p:sp>
        <p:nvSpPr>
          <p:cNvPr id="288" name="Google Shape;288;g1a64e83a78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331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dd770340_0_10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rPr>
              <a:t>Tools we use for this step - data driven user research, contextual inquiry, composite score assessment on risk such as adoption</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Research here on goals with actual users, talk to ppl rather than desk research, later we’ll use this baseline to validate our designs and prototypes against</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This is easy to justify</a:t>
            </a:r>
            <a:endParaRPr sz="1100">
              <a:solidFill>
                <a:schemeClr val="dk1"/>
              </a:solidFill>
            </a:endParaRPr>
          </a:p>
          <a:p>
            <a:pPr marL="0" lvl="0" indent="0" algn="l" rtl="0">
              <a:spcBef>
                <a:spcPts val="0"/>
              </a:spcBef>
              <a:spcAft>
                <a:spcPts val="0"/>
              </a:spcAft>
              <a:buNone/>
            </a:pPr>
            <a:endParaRPr/>
          </a:p>
        </p:txBody>
      </p:sp>
      <p:sp>
        <p:nvSpPr>
          <p:cNvPr id="312" name="Google Shape;312;g1bdd770340_0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426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a:t>
            </a:r>
            <a:r>
              <a:rPr lang="en-US" dirty="0" err="1"/>
              <a:t>bri</a:t>
            </a:r>
            <a:endParaRPr lang="en-US" dirty="0"/>
          </a:p>
        </p:txBody>
      </p:sp>
      <p:sp>
        <p:nvSpPr>
          <p:cNvPr id="4" name="Slide Number Placeholder 3"/>
          <p:cNvSpPr>
            <a:spLocks noGrp="1"/>
          </p:cNvSpPr>
          <p:nvPr>
            <p:ph type="sldNum" sz="quarter" idx="5"/>
          </p:nvPr>
        </p:nvSpPr>
        <p:spPr/>
        <p:txBody>
          <a:bodyPr/>
          <a:lstStyle/>
          <a:p>
            <a:fld id="{53EE5C0C-2194-4850-8F77-C4E04EFA1951}" type="slidenum">
              <a:rPr lang="en-US" smtClean="0"/>
              <a:t>2</a:t>
            </a:fld>
            <a:endParaRPr lang="en-US"/>
          </a:p>
        </p:txBody>
      </p:sp>
    </p:spTree>
    <p:extLst>
      <p:ext uri="{BB962C8B-B14F-4D97-AF65-F5344CB8AC3E}">
        <p14:creationId xmlns:p14="http://schemas.microsoft.com/office/powerpoint/2010/main" val="3107957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bdd770340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bdd77034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26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64e83a78_0_3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Understand the structure of your data. </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Once you know what your users want to do,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zero in on the dimensions that matter, the dominant dimensions,</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They  define how you’ll ultimately design your software, they are the signposts of your information architecture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and a key strategy in scalability</a:t>
            </a:r>
            <a:endParaRPr/>
          </a:p>
        </p:txBody>
      </p:sp>
      <p:sp>
        <p:nvSpPr>
          <p:cNvPr id="340" name="Google Shape;340;g1a64e83a7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927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a64e83a78_0_10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classic software design usually involves some sort of data cube, </a:t>
            </a:r>
            <a:endParaRPr/>
          </a:p>
          <a:p>
            <a:pPr marL="0" lvl="0" indent="0" algn="l" rtl="0">
              <a:spcBef>
                <a:spcPts val="0"/>
              </a:spcBef>
              <a:spcAft>
                <a:spcPts val="0"/>
              </a:spcAft>
              <a:buNone/>
            </a:pPr>
            <a:r>
              <a:rPr lang="en"/>
              <a:t>we know how to deal with this, we can slice and dimensions </a:t>
            </a:r>
            <a:endParaRPr/>
          </a:p>
          <a:p>
            <a:pPr marL="0" lvl="0" indent="0" algn="l" rtl="0">
              <a:spcBef>
                <a:spcPts val="0"/>
              </a:spcBef>
              <a:spcAft>
                <a:spcPts val="0"/>
              </a:spcAft>
              <a:buNone/>
            </a:pPr>
            <a:r>
              <a:rPr lang="en"/>
              <a:t>to zero in on what’s important to the user.  </a:t>
            </a:r>
            <a:endParaRPr/>
          </a:p>
          <a:p>
            <a:pPr marL="0" lvl="0" indent="0" algn="l" rtl="0">
              <a:spcBef>
                <a:spcPts val="0"/>
              </a:spcBef>
              <a:spcAft>
                <a:spcPts val="0"/>
              </a:spcAft>
              <a:buNone/>
            </a:pPr>
            <a:r>
              <a:rPr lang="en"/>
              <a:t>We often don’t need to know more than the basic schema of the data, because it is relatively static. </a:t>
            </a:r>
            <a:endParaRPr/>
          </a:p>
          <a:p>
            <a:pPr marL="0" lvl="0" indent="0" algn="l" rtl="0">
              <a:spcBef>
                <a:spcPts val="0"/>
              </a:spcBef>
              <a:spcAft>
                <a:spcPts val="0"/>
              </a:spcAft>
              <a:buNone/>
            </a:pPr>
            <a:r>
              <a:rPr lang="en"/>
              <a:t> We as UX designers, design by contract with developers, historically</a:t>
            </a:r>
            <a:endParaRPr/>
          </a:p>
        </p:txBody>
      </p:sp>
      <p:sp>
        <p:nvSpPr>
          <p:cNvPr id="361" name="Google Shape;361;g1a64e83a78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192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a64e83a78_0_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Graph can be very different, </a:t>
            </a:r>
            <a:endParaRPr/>
          </a:p>
          <a:p>
            <a:pPr marL="0" lvl="0" indent="0" algn="l" rtl="0">
              <a:spcBef>
                <a:spcPts val="0"/>
              </a:spcBef>
              <a:spcAft>
                <a:spcPts val="0"/>
              </a:spcAft>
              <a:buNone/>
            </a:pPr>
            <a:r>
              <a:rPr lang="en"/>
              <a:t>we are dealing with potentially much more dynamic data, </a:t>
            </a:r>
            <a:endParaRPr/>
          </a:p>
          <a:p>
            <a:pPr marL="0" lvl="0" indent="0" algn="l" rtl="0">
              <a:spcBef>
                <a:spcPts val="0"/>
              </a:spcBef>
              <a:spcAft>
                <a:spcPts val="0"/>
              </a:spcAft>
              <a:buNone/>
            </a:pPr>
            <a:r>
              <a:rPr lang="en"/>
              <a:t>and the relationships between entities can get very complex, </a:t>
            </a:r>
            <a:endParaRPr/>
          </a:p>
          <a:p>
            <a:pPr marL="0" lvl="0" indent="0" algn="l" rtl="0">
              <a:spcBef>
                <a:spcPts val="0"/>
              </a:spcBef>
              <a:spcAft>
                <a:spcPts val="0"/>
              </a:spcAft>
              <a:buNone/>
            </a:pPr>
            <a:r>
              <a:rPr lang="en"/>
              <a:t>even with a small amount of data.  </a:t>
            </a:r>
            <a:endParaRPr/>
          </a:p>
          <a:p>
            <a:pPr marL="0" lvl="0" indent="0" algn="l" rtl="0">
              <a:spcBef>
                <a:spcPts val="0"/>
              </a:spcBef>
              <a:spcAft>
                <a:spcPts val="0"/>
              </a:spcAft>
              <a:buNone/>
            </a:pPr>
            <a:endParaRPr/>
          </a:p>
          <a:p>
            <a:pPr marL="0" lvl="0" indent="0" algn="l" rtl="0">
              <a:spcBef>
                <a:spcPts val="0"/>
              </a:spcBef>
              <a:spcAft>
                <a:spcPts val="0"/>
              </a:spcAft>
              <a:buNone/>
            </a:pPr>
            <a:r>
              <a:rPr lang="en"/>
              <a:t>****But the challenge can also be an opportunity to use new ways of presenting data to the user.</a:t>
            </a:r>
            <a:endParaRPr/>
          </a:p>
        </p:txBody>
      </p:sp>
      <p:sp>
        <p:nvSpPr>
          <p:cNvPr id="377" name="Google Shape;377;g1a64e83a78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79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bdd770340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bdd770340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 up your data to experience it in the most expedient way possible, don’t write a ton of code if you can avoid it. </a:t>
            </a:r>
            <a:endParaRPr/>
          </a:p>
          <a:p>
            <a:pPr marL="0" lvl="0" indent="0" algn="l" rtl="0">
              <a:spcBef>
                <a:spcPts val="0"/>
              </a:spcBef>
              <a:spcAft>
                <a:spcPts val="0"/>
              </a:spcAft>
              <a:buNone/>
            </a:pPr>
            <a:r>
              <a:rPr lang="en"/>
              <a:t>There are products like Linkurious Enterprise that do this, your database package may also have pretty powerful tools.</a:t>
            </a:r>
            <a:endParaRPr/>
          </a:p>
          <a:p>
            <a:pPr marL="0" lvl="0" indent="0" algn="l" rtl="0">
              <a:spcBef>
                <a:spcPts val="0"/>
              </a:spcBef>
              <a:spcAft>
                <a:spcPts val="0"/>
              </a:spcAft>
              <a:buNone/>
            </a:pPr>
            <a:endParaRPr/>
          </a:p>
          <a:p>
            <a:pPr marL="0" lvl="0" indent="0" algn="l" rtl="0">
              <a:spcBef>
                <a:spcPts val="0"/>
              </a:spcBef>
              <a:spcAft>
                <a:spcPts val="0"/>
              </a:spcAft>
              <a:buNone/>
            </a:pPr>
            <a:r>
              <a:rPr lang="en"/>
              <a:t>Demanding that a UX designer experience data in this way is a bit unorthodox but it really is a differentiator for a successful design </a:t>
            </a:r>
            <a:endParaRPr/>
          </a:p>
        </p:txBody>
      </p:sp>
    </p:spTree>
    <p:extLst>
      <p:ext uri="{BB962C8B-B14F-4D97-AF65-F5344CB8AC3E}">
        <p14:creationId xmlns:p14="http://schemas.microsoft.com/office/powerpoint/2010/main" val="1210769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bdd770340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bdd770340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687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a64e83a78_0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a64e83a78_0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is where UX designers tend to drive graph projects off a cliff like thelma and louise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worst accusation is this stuff becomes an art project rather than an interactive tool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Remember when i said take note of this guy, we’ll get back to him? Well take into consideration all the things we mentioned about limitations with cognitive load, this guy is a fiber optics technician </a:t>
            </a:r>
            <a:endParaRPr>
              <a:solidFill>
                <a:schemeClr val="dk1"/>
              </a:solidFill>
            </a:endParaRPr>
          </a:p>
        </p:txBody>
      </p:sp>
    </p:spTree>
    <p:extLst>
      <p:ext uri="{BB962C8B-B14F-4D97-AF65-F5344CB8AC3E}">
        <p14:creationId xmlns:p14="http://schemas.microsoft.com/office/powerpoint/2010/main" val="2631271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bdd770340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bdd77034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answer 2 simple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Is my information conceptual (qualitative) or data-driven (quantitative)?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Am I trying to declare (prove) a known quantity or am I trying to uncover things I don’t know yet?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answer can be mixed, indicating a heterogeneous user experience </a:t>
            </a:r>
            <a:endParaRPr>
              <a:solidFill>
                <a:schemeClr val="dk1"/>
              </a:solidFill>
            </a:endParaRPr>
          </a:p>
        </p:txBody>
      </p:sp>
    </p:spTree>
    <p:extLst>
      <p:ext uri="{BB962C8B-B14F-4D97-AF65-F5344CB8AC3E}">
        <p14:creationId xmlns:p14="http://schemas.microsoft.com/office/powerpoint/2010/main" val="3186720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a64e83a78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a64e83a78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answers to the questions plot the solutions into  4 quadrant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Idea Illustration think: flow diagram or org chart</a:t>
            </a:r>
            <a:br>
              <a:rPr lang="en">
                <a:solidFill>
                  <a:schemeClr val="dk1"/>
                </a:solidFill>
              </a:rPr>
            </a:br>
            <a:r>
              <a:rPr lang="en">
                <a:solidFill>
                  <a:schemeClr val="dk1"/>
                </a:solidFill>
              </a:rPr>
              <a:t>Idea Generation think: whiteboard or wireframes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Standard Visualization: Think Histogram or pie chart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Data Exploration, the stuff of data science, think node chart or 4d topography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thing to note: Graph data does not always equal data exploration. Sometimes exposing your users to that much complexity is the wrong thing to do.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let's go through these quadrants in a little more detail</a:t>
            </a:r>
            <a:endParaRPr>
              <a:solidFill>
                <a:schemeClr val="dk1"/>
              </a:solidFill>
            </a:endParaRPr>
          </a:p>
        </p:txBody>
      </p:sp>
    </p:spTree>
    <p:extLst>
      <p:ext uri="{BB962C8B-B14F-4D97-AF65-F5344CB8AC3E}">
        <p14:creationId xmlns:p14="http://schemas.microsoft.com/office/powerpoint/2010/main" val="3010578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a64e83a78_0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a64e83a78_0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answer 2 simple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Is my information conceptual (qualitative) or data-driven (quantitative)?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Am I trying to declare (prove) a known quantity or am I trying to uncover things I don’t know yet?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answer can be mixed, indicating a heterogeneous user experience </a:t>
            </a:r>
            <a:endParaRPr>
              <a:solidFill>
                <a:schemeClr val="dk1"/>
              </a:solidFill>
            </a:endParaRPr>
          </a:p>
        </p:txBody>
      </p:sp>
    </p:spTree>
    <p:extLst>
      <p:ext uri="{BB962C8B-B14F-4D97-AF65-F5344CB8AC3E}">
        <p14:creationId xmlns:p14="http://schemas.microsoft.com/office/powerpoint/2010/main" val="70333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assumes that everyone has taken as passed the one hour “Introduction to Graph Databases” class on LearnSource.  Students should have a strong understanding of graph data models and be familiar with terms such as vertex, edge and properties.  For example, can you identify each of these in the diagram above?</a:t>
            </a:r>
          </a:p>
        </p:txBody>
      </p:sp>
      <p:sp>
        <p:nvSpPr>
          <p:cNvPr id="4" name="Slide Number Placeholder 3"/>
          <p:cNvSpPr>
            <a:spLocks noGrp="1"/>
          </p:cNvSpPr>
          <p:nvPr>
            <p:ph type="sldNum" sz="quarter" idx="5"/>
          </p:nvPr>
        </p:nvSpPr>
        <p:spPr/>
        <p:txBody>
          <a:bodyPr/>
          <a:lstStyle/>
          <a:p>
            <a:fld id="{53EE5C0C-2194-4850-8F77-C4E04EFA1951}" type="slidenum">
              <a:rPr lang="en-US" smtClean="0"/>
              <a:t>3</a:t>
            </a:fld>
            <a:endParaRPr lang="en-US"/>
          </a:p>
        </p:txBody>
      </p:sp>
    </p:spTree>
    <p:extLst>
      <p:ext uri="{BB962C8B-B14F-4D97-AF65-F5344CB8AC3E}">
        <p14:creationId xmlns:p14="http://schemas.microsoft.com/office/powerpoint/2010/main" val="1907779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a64e83a78_0_1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a64e83a78_0_1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answer 2 simple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Is my information conceptual (qualitative) or data-driven (quantitative)?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Am I trying to declare (prove) a known quantity or am I trying to uncover things I don’t know yet?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answer can be mixed, indicating a heterogeneous user experience </a:t>
            </a:r>
            <a:endParaRPr>
              <a:solidFill>
                <a:schemeClr val="dk1"/>
              </a:solidFill>
            </a:endParaRPr>
          </a:p>
        </p:txBody>
      </p:sp>
    </p:spTree>
    <p:extLst>
      <p:ext uri="{BB962C8B-B14F-4D97-AF65-F5344CB8AC3E}">
        <p14:creationId xmlns:p14="http://schemas.microsoft.com/office/powerpoint/2010/main" val="1517895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a64e83a78_0_1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a64e83a78_0_1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answer 2 simple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Is my information conceptual (qualitative) or data-driven (quantitative)?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Am I trying to declare (prove) a known quantity or am I trying to uncover things I don’t know yet?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answer can be mixed, indicating a heterogeneous user experience </a:t>
            </a:r>
            <a:endParaRPr>
              <a:solidFill>
                <a:schemeClr val="dk1"/>
              </a:solidFill>
            </a:endParaRPr>
          </a:p>
        </p:txBody>
      </p:sp>
    </p:spTree>
    <p:extLst>
      <p:ext uri="{BB962C8B-B14F-4D97-AF65-F5344CB8AC3E}">
        <p14:creationId xmlns:p14="http://schemas.microsoft.com/office/powerpoint/2010/main" val="2302258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a64e83a78_0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a64e83a78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need to answer 2 simple questions:</a:t>
            </a:r>
            <a:endParaRPr/>
          </a:p>
          <a:p>
            <a:pPr marL="0" lvl="0" indent="0" algn="l" rtl="0">
              <a:spcBef>
                <a:spcPts val="0"/>
              </a:spcBef>
              <a:spcAft>
                <a:spcPts val="0"/>
              </a:spcAft>
              <a:buNone/>
            </a:pPr>
            <a:endParaRPr/>
          </a:p>
          <a:p>
            <a:pPr marL="0" lvl="0" indent="0" algn="l" rtl="0">
              <a:spcBef>
                <a:spcPts val="0"/>
              </a:spcBef>
              <a:spcAft>
                <a:spcPts val="0"/>
              </a:spcAft>
              <a:buNone/>
            </a:pPr>
            <a:r>
              <a:rPr lang="en"/>
              <a:t>Is my information conceptual (qualitative) or data-driven (quantitative)?</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Am I trying to declare (prove) a known quantity or am I trying to uncover things I don’t know yet?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Your answer can be mixed, indicating a heterogeneous user experience </a:t>
            </a:r>
            <a:endParaRPr>
              <a:solidFill>
                <a:schemeClr val="dk1"/>
              </a:solidFill>
            </a:endParaRPr>
          </a:p>
        </p:txBody>
      </p:sp>
    </p:spTree>
    <p:extLst>
      <p:ext uri="{BB962C8B-B14F-4D97-AF65-F5344CB8AC3E}">
        <p14:creationId xmlns:p14="http://schemas.microsoft.com/office/powerpoint/2010/main" val="5029801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a64e83a78_0_1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a64e83a78_0_1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Graph is more complicated but some common algorithms give us hints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Look for backend process that use algorithms to give you hints on presentation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OR use presentation hints to drive algorithms </a:t>
            </a:r>
            <a:endParaRPr>
              <a:solidFill>
                <a:schemeClr val="dk1"/>
              </a:solidFill>
            </a:endParaRPr>
          </a:p>
        </p:txBody>
      </p:sp>
    </p:spTree>
    <p:extLst>
      <p:ext uri="{BB962C8B-B14F-4D97-AF65-F5344CB8AC3E}">
        <p14:creationId xmlns:p14="http://schemas.microsoft.com/office/powerpoint/2010/main" val="2318460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a64e83a78_0_1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a64e83a78_0_1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basic rules for visualization interactivity, note that graph is particularly prone to information overload, interacting with a network chart is particularly tricky</a:t>
            </a:r>
            <a:endParaRPr/>
          </a:p>
        </p:txBody>
      </p:sp>
    </p:spTree>
    <p:extLst>
      <p:ext uri="{BB962C8B-B14F-4D97-AF65-F5344CB8AC3E}">
        <p14:creationId xmlns:p14="http://schemas.microsoft.com/office/powerpoint/2010/main" val="3138084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a64e83a78_0_1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a64e83a78_0_1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look at a couple of interaction antipatterns :</a:t>
            </a:r>
            <a:endParaRPr/>
          </a:p>
          <a:p>
            <a:pPr marL="0" lvl="0" indent="0" algn="l" rtl="0">
              <a:spcBef>
                <a:spcPts val="0"/>
              </a:spcBef>
              <a:spcAft>
                <a:spcPts val="0"/>
              </a:spcAft>
              <a:buNone/>
            </a:pPr>
            <a:r>
              <a:rPr lang="en"/>
              <a:t>OVerview, even with a visualization of a large graph, exposing just one more dimension makes this overview cultured and much more usable</a:t>
            </a:r>
            <a:endParaRPr/>
          </a:p>
        </p:txBody>
      </p:sp>
    </p:spTree>
    <p:extLst>
      <p:ext uri="{BB962C8B-B14F-4D97-AF65-F5344CB8AC3E}">
        <p14:creationId xmlns:p14="http://schemas.microsoft.com/office/powerpoint/2010/main" val="1507729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a64e83a78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a64e83a78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Beware of information overload, provide default filters based on dominant dimensions, what the user is interested in. If you need to expose the graph as a network chart or geospatially - make sure it is a sub graph and add context with as much other information as possible </a:t>
            </a:r>
            <a:endParaRPr/>
          </a:p>
          <a:p>
            <a:pPr marL="0" lvl="0" indent="0" algn="l" rtl="0">
              <a:spcBef>
                <a:spcPts val="0"/>
              </a:spcBef>
              <a:spcAft>
                <a:spcPts val="0"/>
              </a:spcAft>
              <a:buNone/>
            </a:pPr>
            <a:endParaRPr/>
          </a:p>
          <a:p>
            <a:pPr marL="0" lvl="0" indent="0" algn="l" rtl="0">
              <a:spcBef>
                <a:spcPts val="0"/>
              </a:spcBef>
              <a:spcAft>
                <a:spcPts val="0"/>
              </a:spcAft>
              <a:buNone/>
            </a:pPr>
            <a:r>
              <a:rPr lang="en"/>
              <a:t>Need to strike the right balance between - amount of information that is useful, and scale, dominant dimensions help here</a:t>
            </a:r>
            <a:endParaRPr/>
          </a:p>
        </p:txBody>
      </p:sp>
    </p:spTree>
    <p:extLst>
      <p:ext uri="{BB962C8B-B14F-4D97-AF65-F5344CB8AC3E}">
        <p14:creationId xmlns:p14="http://schemas.microsoft.com/office/powerpoint/2010/main" val="346737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bdd770340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bdd770340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48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bdd770340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bdd770340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live prototype - sometimes it is the only way to get realistic validation on big or complex data, static mockups don’t get us there all the time</a:t>
            </a:r>
            <a:endParaRPr/>
          </a:p>
          <a:p>
            <a:pPr marL="0" lvl="0" indent="0" algn="l" rtl="0">
              <a:spcBef>
                <a:spcPts val="0"/>
              </a:spcBef>
              <a:spcAft>
                <a:spcPts val="0"/>
              </a:spcAft>
              <a:buNone/>
            </a:pPr>
            <a:endParaRPr/>
          </a:p>
          <a:p>
            <a:pPr marL="0" lvl="0" indent="0" algn="l" rtl="0">
              <a:spcBef>
                <a:spcPts val="0"/>
              </a:spcBef>
              <a:spcAft>
                <a:spcPts val="0"/>
              </a:spcAft>
              <a:buNone/>
            </a:pPr>
            <a:r>
              <a:rPr lang="en"/>
              <a:t>complexity , size and interactivity / dynamic nature of data tips the scales</a:t>
            </a:r>
            <a:endParaRPr/>
          </a:p>
        </p:txBody>
      </p:sp>
    </p:spTree>
    <p:extLst>
      <p:ext uri="{BB962C8B-B14F-4D97-AF65-F5344CB8AC3E}">
        <p14:creationId xmlns:p14="http://schemas.microsoft.com/office/powerpoint/2010/main" val="129639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bdd77034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bdd77034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far as tools go, the landscape has gotten a lot better to accelerate prototyping, especially web-based solutions</a:t>
            </a:r>
            <a:endParaRPr/>
          </a:p>
          <a:p>
            <a:pPr marL="0" lvl="0" indent="0" algn="l" rtl="0">
              <a:spcBef>
                <a:spcPts val="0"/>
              </a:spcBef>
              <a:spcAft>
                <a:spcPts val="0"/>
              </a:spcAft>
              <a:buNone/>
            </a:pPr>
            <a:endParaRPr/>
          </a:p>
          <a:p>
            <a:pPr marL="0" lvl="0" indent="0" algn="l" rtl="0">
              <a:spcBef>
                <a:spcPts val="0"/>
              </a:spcBef>
              <a:spcAft>
                <a:spcPts val="0"/>
              </a:spcAft>
              <a:buNone/>
            </a:pPr>
            <a:r>
              <a:rPr lang="en"/>
              <a:t>Modern UI Frameworks and libraries make things easier, faster and more cohesive </a:t>
            </a:r>
            <a:endParaRPr/>
          </a:p>
          <a:p>
            <a:pPr marL="0" lvl="0" indent="0" algn="l" rtl="0">
              <a:spcBef>
                <a:spcPts val="0"/>
              </a:spcBef>
              <a:spcAft>
                <a:spcPts val="0"/>
              </a:spcAft>
              <a:buNone/>
            </a:pPr>
            <a:r>
              <a:rPr lang="en"/>
              <a:t>They keep your designers and developers on the rails with best practices</a:t>
            </a:r>
            <a:endParaRPr/>
          </a:p>
        </p:txBody>
      </p:sp>
    </p:spTree>
    <p:extLst>
      <p:ext uri="{BB962C8B-B14F-4D97-AF65-F5344CB8AC3E}">
        <p14:creationId xmlns:p14="http://schemas.microsoft.com/office/powerpoint/2010/main" val="58020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goals of this class.</a:t>
            </a:r>
          </a:p>
        </p:txBody>
      </p:sp>
      <p:sp>
        <p:nvSpPr>
          <p:cNvPr id="4" name="Slide Number Placeholder 3"/>
          <p:cNvSpPr>
            <a:spLocks noGrp="1"/>
          </p:cNvSpPr>
          <p:nvPr>
            <p:ph type="sldNum" sz="quarter" idx="10"/>
          </p:nvPr>
        </p:nvSpPr>
        <p:spPr/>
        <p:txBody>
          <a:bodyPr/>
          <a:lstStyle/>
          <a:p>
            <a:fld id="{53EE5C0C-2194-4850-8F77-C4E04EFA1951}" type="slidenum">
              <a:rPr lang="en-US" smtClean="0"/>
              <a:t>4</a:t>
            </a:fld>
            <a:endParaRPr lang="en-US"/>
          </a:p>
        </p:txBody>
      </p:sp>
    </p:spTree>
    <p:extLst>
      <p:ext uri="{BB962C8B-B14F-4D97-AF65-F5344CB8AC3E}">
        <p14:creationId xmlns:p14="http://schemas.microsoft.com/office/powerpoint/2010/main" val="3094102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bdd77034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bdd77034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there are graph specific tools out there...</a:t>
            </a:r>
            <a:endParaRPr/>
          </a:p>
          <a:p>
            <a:pPr marL="0" lvl="0" indent="0" algn="l" rtl="0">
              <a:spcBef>
                <a:spcPts val="0"/>
              </a:spcBef>
              <a:spcAft>
                <a:spcPts val="0"/>
              </a:spcAft>
              <a:buNone/>
            </a:pPr>
            <a:r>
              <a:rPr lang="en"/>
              <a:t>There are tons of things out there to quickly stand up a performant, interactive node chart in a custom application</a:t>
            </a:r>
            <a:endParaRPr/>
          </a:p>
        </p:txBody>
      </p:sp>
    </p:spTree>
    <p:extLst>
      <p:ext uri="{BB962C8B-B14F-4D97-AF65-F5344CB8AC3E}">
        <p14:creationId xmlns:p14="http://schemas.microsoft.com/office/powerpoint/2010/main" val="1757835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bdd770340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bdd77034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good, lightweight charting option will drop into most frameworks</a:t>
            </a:r>
            <a:endParaRPr/>
          </a:p>
        </p:txBody>
      </p:sp>
    </p:spTree>
    <p:extLst>
      <p:ext uri="{BB962C8B-B14F-4D97-AF65-F5344CB8AC3E}">
        <p14:creationId xmlns:p14="http://schemas.microsoft.com/office/powerpoint/2010/main" val="2260249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4d65e03f0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4d65e03f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data is need from multiple constituencies and clear patterns emerge, creating a design system with abstract components is a solution to consider   </a:t>
            </a:r>
            <a:endParaRPr/>
          </a:p>
        </p:txBody>
      </p:sp>
    </p:spTree>
    <p:extLst>
      <p:ext uri="{BB962C8B-B14F-4D97-AF65-F5344CB8AC3E}">
        <p14:creationId xmlns:p14="http://schemas.microsoft.com/office/powerpoint/2010/main" val="4262160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bdd770340_0_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g1bdd770340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1175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bdd770340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g1bdd77034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400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bdd770340_0_6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Treatment protocols -&gt; expressed as graph data in our example</a:t>
            </a:r>
            <a:endParaRPr/>
          </a:p>
          <a:p>
            <a:pPr marL="0" lvl="0" indent="0" algn="l" rtl="0">
              <a:spcBef>
                <a:spcPts val="0"/>
              </a:spcBef>
              <a:spcAft>
                <a:spcPts val="0"/>
              </a:spcAft>
              <a:buNone/>
            </a:pPr>
            <a:r>
              <a:rPr lang="en"/>
              <a:t>Population health large correlative data to give us context</a:t>
            </a:r>
            <a:endParaRPr/>
          </a:p>
          <a:p>
            <a:pPr marL="0" lvl="0" indent="0" algn="l" rtl="0">
              <a:spcBef>
                <a:spcPts val="0"/>
              </a:spcBef>
              <a:spcAft>
                <a:spcPts val="0"/>
              </a:spcAft>
              <a:buNone/>
            </a:pPr>
            <a:r>
              <a:rPr lang="en"/>
              <a:t>Medical records data (heterogeneous format)</a:t>
            </a:r>
            <a:endParaRPr/>
          </a:p>
        </p:txBody>
      </p:sp>
      <p:sp>
        <p:nvSpPr>
          <p:cNvPr id="898" name="Google Shape;898;g1bdd770340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6863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bdd770340_0_4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1bdd770340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90461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1bdd770340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1bdd770340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7764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bdd770340_0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We identify a few visualization types we want to present in the data</a:t>
            </a:r>
            <a:endParaRPr/>
          </a:p>
        </p:txBody>
      </p:sp>
      <p:sp>
        <p:nvSpPr>
          <p:cNvPr id="980" name="Google Shape;980;g1bdd770340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2242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bfa16f138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050">
                <a:solidFill>
                  <a:srgbClr val="333333"/>
                </a:solidFill>
                <a:highlight>
                  <a:srgbClr val="FFFFFF"/>
                </a:highlight>
              </a:rPr>
              <a:t>Here is our dominate dimensions, notice it dictates our information flow, architecture, real estate</a:t>
            </a:r>
            <a:endParaRPr/>
          </a:p>
        </p:txBody>
      </p:sp>
      <p:sp>
        <p:nvSpPr>
          <p:cNvPr id="999" name="Google Shape;999;g1bfa16f138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60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EE5C0C-2194-4850-8F77-C4E04EFA1951}" type="slidenum">
              <a:rPr lang="en-US" smtClean="0"/>
              <a:t>8</a:t>
            </a:fld>
            <a:endParaRPr lang="en-US"/>
          </a:p>
        </p:txBody>
      </p:sp>
    </p:spTree>
    <p:extLst>
      <p:ext uri="{BB962C8B-B14F-4D97-AF65-F5344CB8AC3E}">
        <p14:creationId xmlns:p14="http://schemas.microsoft.com/office/powerpoint/2010/main" val="3956836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bdd770340_0_1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050">
                <a:solidFill>
                  <a:srgbClr val="333333"/>
                </a:solidFill>
                <a:highlight>
                  <a:srgbClr val="FFFFFF"/>
                </a:highlight>
              </a:rPr>
              <a:t>Here are our primary entities, they are the signposts that our users will want to see at a glance and drill into for more information</a:t>
            </a:r>
            <a:endParaRPr/>
          </a:p>
        </p:txBody>
      </p:sp>
      <p:sp>
        <p:nvSpPr>
          <p:cNvPr id="1022" name="Google Shape;1022;g1bdd770340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532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1bdd770340_0_1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800"/>
              </a:spcBef>
              <a:spcAft>
                <a:spcPts val="0"/>
              </a:spcAft>
              <a:buNone/>
            </a:pPr>
            <a:r>
              <a:rPr lang="en" sz="1050">
                <a:solidFill>
                  <a:srgbClr val="333333"/>
                </a:solidFill>
                <a:highlight>
                  <a:srgbClr val="FFFFFF"/>
                </a:highlight>
              </a:rPr>
              <a:t>Let’s take a look how our design measures up against </a:t>
            </a:r>
            <a:endParaRPr/>
          </a:p>
        </p:txBody>
      </p:sp>
      <p:sp>
        <p:nvSpPr>
          <p:cNvPr id="1044" name="Google Shape;1044;g1bdd770340_0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91326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bdd770340_0_5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295275" algn="l" rtl="0">
              <a:lnSpc>
                <a:spcPct val="115000"/>
              </a:lnSpc>
              <a:spcBef>
                <a:spcPts val="800"/>
              </a:spcBef>
              <a:spcAft>
                <a:spcPts val="0"/>
              </a:spcAft>
              <a:buClr>
                <a:srgbClr val="333333"/>
              </a:buClr>
              <a:buSzPts val="1050"/>
              <a:buChar char="●"/>
            </a:pPr>
            <a:r>
              <a:rPr lang="en" sz="1050">
                <a:solidFill>
                  <a:srgbClr val="333333"/>
                </a:solidFill>
                <a:highlight>
                  <a:srgbClr val="FFFFFF"/>
                </a:highlight>
              </a:rPr>
              <a:t>We expose the graph data, but in a very contextual way</a:t>
            </a:r>
            <a:endParaRPr/>
          </a:p>
        </p:txBody>
      </p:sp>
      <p:sp>
        <p:nvSpPr>
          <p:cNvPr id="1063" name="Google Shape;1063;g1bdd770340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948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marL="285750" indent="-285750">
              <a:buClr>
                <a:srgbClr val="EF7521"/>
              </a:buClr>
              <a:buFont typeface="Arial" panose="020B0604020202020204" pitchFamily="34" charset="0"/>
              <a:buChar char="•"/>
            </a:pPr>
            <a:r>
              <a:rPr lang="en-US" dirty="0"/>
              <a:t>This is my text bullet number one</a:t>
            </a:r>
          </a:p>
          <a:p>
            <a:pPr marL="285750" indent="-285750">
              <a:buClr>
                <a:srgbClr val="EF7521"/>
              </a:buClr>
              <a:buFont typeface="Arial" panose="020B0604020202020204" pitchFamily="34" charset="0"/>
              <a:buChar char="•"/>
            </a:pPr>
            <a:r>
              <a:rPr lang="en-US" dirty="0"/>
              <a:t>Here is text bullet number two</a:t>
            </a:r>
          </a:p>
          <a:p>
            <a:pPr marL="285750" indent="-285750">
              <a:buClr>
                <a:srgbClr val="EF7521"/>
              </a:buClr>
              <a:buFont typeface="Arial" panose="020B0604020202020204" pitchFamily="34" charset="0"/>
              <a:buChar char="•"/>
            </a:pPr>
            <a:r>
              <a:rPr lang="en-US" dirty="0"/>
              <a:t>And now we move on to text bullet number three</a:t>
            </a:r>
          </a:p>
          <a:p>
            <a:endParaRPr lang="en-US" dirty="0"/>
          </a:p>
        </p:txBody>
      </p:sp>
      <p:sp>
        <p:nvSpPr>
          <p:cNvPr id="4" name="Slide Number Placeholder 3"/>
          <p:cNvSpPr>
            <a:spLocks noGrp="1"/>
          </p:cNvSpPr>
          <p:nvPr>
            <p:ph type="sldNum" sz="quarter" idx="10"/>
          </p:nvPr>
        </p:nvSpPr>
        <p:spPr/>
        <p:txBody>
          <a:bodyPr/>
          <a:lstStyle/>
          <a:p>
            <a:fld id="{53EE5C0C-2194-4850-8F77-C4E04EFA1951}" type="slidenum">
              <a:rPr lang="en-US" smtClean="0"/>
              <a:t>60</a:t>
            </a:fld>
            <a:endParaRPr lang="en-US"/>
          </a:p>
        </p:txBody>
      </p:sp>
    </p:spTree>
    <p:extLst>
      <p:ext uri="{BB962C8B-B14F-4D97-AF65-F5344CB8AC3E}">
        <p14:creationId xmlns:p14="http://schemas.microsoft.com/office/powerpoint/2010/main" val="232885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657439ed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657439ed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More and more often that means Big Data, complex data, especially Graph</a:t>
            </a:r>
            <a:endParaRPr dirty="0">
              <a:solidFill>
                <a:schemeClr val="dk1"/>
              </a:solidFill>
            </a:endParaRPr>
          </a:p>
        </p:txBody>
      </p:sp>
    </p:spTree>
    <p:extLst>
      <p:ext uri="{BB962C8B-B14F-4D97-AF65-F5344CB8AC3E}">
        <p14:creationId xmlns:p14="http://schemas.microsoft.com/office/powerpoint/2010/main" val="235071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EE5C0C-2194-4850-8F77-C4E04EFA1951}" type="slidenum">
              <a:rPr lang="en-US" smtClean="0"/>
              <a:t>12</a:t>
            </a:fld>
            <a:endParaRPr lang="en-US"/>
          </a:p>
        </p:txBody>
      </p:sp>
    </p:spTree>
    <p:extLst>
      <p:ext uri="{BB962C8B-B14F-4D97-AF65-F5344CB8AC3E}">
        <p14:creationId xmlns:p14="http://schemas.microsoft.com/office/powerpoint/2010/main" val="4060761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bdd77034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bdd77034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many people are actively working on a project that involves a graph database?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many have a project that involves presenting graph data to an end user?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We’ll briefly go over the basic concept of UX to orient everyone then we’ll jump into the UX process commonly used within the context of graph, then i’ll run through an example design exercise involving some graph data</a:t>
            </a:r>
            <a:endParaRPr/>
          </a:p>
        </p:txBody>
      </p:sp>
    </p:spTree>
    <p:extLst>
      <p:ext uri="{BB962C8B-B14F-4D97-AF65-F5344CB8AC3E}">
        <p14:creationId xmlns:p14="http://schemas.microsoft.com/office/powerpoint/2010/main" val="765193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a64e83a78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a64e83a78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UX goes beyond ui design, you have to take into account what’s going on outside of the application you’re designing</a:t>
            </a:r>
            <a:endParaRPr/>
          </a:p>
        </p:txBody>
      </p:sp>
    </p:spTree>
    <p:extLst>
      <p:ext uri="{BB962C8B-B14F-4D97-AF65-F5344CB8AC3E}">
        <p14:creationId xmlns:p14="http://schemas.microsoft.com/office/powerpoint/2010/main" val="1086263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w/ Arrow">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8" name="Straight Connector 7"/>
          <p:cNvCxnSpPr/>
          <p:nvPr userDrawn="1"/>
        </p:nvCxnSpPr>
        <p:spPr>
          <a:xfrm>
            <a:off x="0" y="819150"/>
            <a:ext cx="74676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7467600" y="707518"/>
            <a:ext cx="228600" cy="2286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457200" y="1200150"/>
            <a:ext cx="8229600" cy="3394075"/>
          </a:xfrm>
          <a:prstGeom prst="rect">
            <a:avLst/>
          </a:prstGeom>
        </p:spPr>
        <p:txBody>
          <a:bodyPr/>
          <a:lstStyle>
            <a:lvl1pPr marL="285750" indent="-285750">
              <a:buClr>
                <a:schemeClr val="accent6"/>
              </a:buClr>
              <a:buFont typeface="Arial" panose="020B0604020202020204" pitchFamily="34" charset="0"/>
              <a:buChar char="•"/>
              <a:defRPr sz="2000" b="0">
                <a:solidFill>
                  <a:schemeClr val="tx1">
                    <a:lumMod val="50000"/>
                    <a:lumOff val="50000"/>
                  </a:schemeClr>
                </a:solidFill>
                <a:latin typeface="Arial" panose="020B0604020202020204" pitchFamily="34" charset="0"/>
                <a:cs typeface="Arial" panose="020B0604020202020204" pitchFamily="34" charset="0"/>
              </a:defRPr>
            </a:lvl1pPr>
            <a:lvl2pPr marL="742950" indent="-285750">
              <a:buClr>
                <a:schemeClr val="accent6"/>
              </a:buClr>
              <a:buFont typeface="Arial" panose="020B0604020202020204" pitchFamily="34" charset="0"/>
              <a:buChar char="•"/>
              <a:defRPr sz="1800">
                <a:solidFill>
                  <a:schemeClr val="tx1">
                    <a:lumMod val="50000"/>
                    <a:lumOff val="50000"/>
                  </a:schemeClr>
                </a:solidFill>
                <a:latin typeface="Arial" panose="020B0604020202020204" pitchFamily="34" charset="0"/>
                <a:cs typeface="Arial" panose="020B0604020202020204" pitchFamily="34" charset="0"/>
              </a:defRPr>
            </a:lvl2pPr>
            <a:lvl3pPr>
              <a:buClr>
                <a:schemeClr val="accent6"/>
              </a:buClr>
              <a:defRPr sz="1600">
                <a:solidFill>
                  <a:schemeClr val="tx1">
                    <a:lumMod val="50000"/>
                    <a:lumOff val="50000"/>
                  </a:schemeClr>
                </a:solidFill>
                <a:latin typeface="Arial" panose="020B0604020202020204" pitchFamily="34" charset="0"/>
                <a:cs typeface="Arial" panose="020B0604020202020204" pitchFamily="34" charset="0"/>
              </a:defRPr>
            </a:lvl3pPr>
          </a:lstStyle>
          <a:p>
            <a:pPr lvl="0"/>
            <a:r>
              <a:rPr lang="en-US" dirty="0"/>
              <a:t>Level 1</a:t>
            </a:r>
          </a:p>
          <a:p>
            <a:pPr lvl="1"/>
            <a:r>
              <a:rPr lang="en-US" dirty="0"/>
              <a:t>Level 2</a:t>
            </a:r>
          </a:p>
          <a:p>
            <a:pPr lvl="2"/>
            <a:r>
              <a:rPr lang="en-US" dirty="0"/>
              <a:t>Level 3</a:t>
            </a:r>
          </a:p>
        </p:txBody>
      </p:sp>
      <p:sp>
        <p:nvSpPr>
          <p:cNvPr id="14" name="Text Placeholder 13"/>
          <p:cNvSpPr>
            <a:spLocks noGrp="1"/>
          </p:cNvSpPr>
          <p:nvPr>
            <p:ph type="body" sz="quarter" idx="10"/>
          </p:nvPr>
        </p:nvSpPr>
        <p:spPr>
          <a:xfrm>
            <a:off x="152400" y="191835"/>
            <a:ext cx="7227887" cy="457200"/>
          </a:xfrm>
          <a:prstGeom prst="rect">
            <a:avLst/>
          </a:prstGeom>
        </p:spPr>
        <p:txBody>
          <a:bodyPr anchor="b"/>
          <a:lstStyle>
            <a:lvl1pPr marL="0" indent="0">
              <a:spcBef>
                <a:spcPts val="0"/>
              </a:spcBef>
              <a:buNone/>
              <a:defRPr sz="2400">
                <a:solidFill>
                  <a:srgbClr val="EF7521"/>
                </a:solidFill>
                <a:latin typeface="Century Gothic" panose="020B0502020202020204" pitchFamily="34" charset="0"/>
              </a:defRPr>
            </a:lvl1pPr>
            <a:lvl2pPr marL="457200" indent="0">
              <a:buNone/>
              <a:defRPr sz="2400">
                <a:solidFill>
                  <a:srgbClr val="EF7521"/>
                </a:solidFill>
                <a:latin typeface="Century Gothic" panose="020B0502020202020204" pitchFamily="34" charset="0"/>
              </a:defRPr>
            </a:lvl2pPr>
            <a:lvl3pPr marL="914400" indent="0">
              <a:buNone/>
              <a:defRPr sz="2400">
                <a:solidFill>
                  <a:srgbClr val="EF7521"/>
                </a:solidFill>
                <a:latin typeface="Century Gothic" panose="020B0502020202020204" pitchFamily="34" charset="0"/>
              </a:defRPr>
            </a:lvl3pPr>
            <a:lvl4pPr marL="1371600" indent="0">
              <a:buNone/>
              <a:defRPr sz="2400">
                <a:solidFill>
                  <a:srgbClr val="EF7521"/>
                </a:solidFill>
                <a:latin typeface="Century Gothic" panose="020B0502020202020204" pitchFamily="34" charset="0"/>
              </a:defRPr>
            </a:lvl4pPr>
            <a:lvl5pPr marL="1828800" indent="0">
              <a:buNone/>
              <a:defRPr sz="24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spTree>
    <p:custDataLst>
      <p:tags r:id="rId1"/>
    </p:custDataLst>
    <p:extLst>
      <p:ext uri="{BB962C8B-B14F-4D97-AF65-F5344CB8AC3E}">
        <p14:creationId xmlns:p14="http://schemas.microsoft.com/office/powerpoint/2010/main" val="471748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a:latin typeface="Century Gothic" panose="020B0502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3575050" y="204788"/>
            <a:ext cx="5111750" cy="4389437"/>
          </a:xfrm>
          <a:prstGeom prst="rect">
            <a:avLst/>
          </a:prstGeom>
        </p:spPr>
        <p:txBody>
          <a:bodyPr/>
          <a:lstStyle>
            <a:lvl1pPr>
              <a:buClr>
                <a:srgbClr val="EF7521"/>
              </a:buClr>
              <a:defRPr sz="3200">
                <a:solidFill>
                  <a:srgbClr val="727376"/>
                </a:solidFill>
                <a:latin typeface="Century Gothic" panose="020B0502020202020204" pitchFamily="34" charset="0"/>
              </a:defRPr>
            </a:lvl1pPr>
            <a:lvl2pPr>
              <a:buClr>
                <a:srgbClr val="EF7521"/>
              </a:buClr>
              <a:defRPr sz="2800">
                <a:solidFill>
                  <a:srgbClr val="727376"/>
                </a:solidFill>
                <a:latin typeface="Century Gothic" panose="020B0502020202020204" pitchFamily="34" charset="0"/>
              </a:defRPr>
            </a:lvl2pPr>
            <a:lvl3pPr>
              <a:buClr>
                <a:srgbClr val="EF7521"/>
              </a:buClr>
              <a:defRPr sz="2400">
                <a:solidFill>
                  <a:srgbClr val="727376"/>
                </a:solidFill>
                <a:latin typeface="Century Gothic" panose="020B0502020202020204" pitchFamily="34" charset="0"/>
              </a:defRPr>
            </a:lvl3pPr>
            <a:lvl4pPr>
              <a:buClr>
                <a:srgbClr val="EF7521"/>
              </a:buClr>
              <a:defRPr sz="2000">
                <a:solidFill>
                  <a:srgbClr val="727376"/>
                </a:solidFill>
                <a:latin typeface="Century Gothic" panose="020B0502020202020204" pitchFamily="34" charset="0"/>
              </a:defRPr>
            </a:lvl4pPr>
            <a:lvl5pPr>
              <a:buClr>
                <a:srgbClr val="EF7521"/>
              </a:buClr>
              <a:defRPr sz="2000">
                <a:solidFill>
                  <a:srgbClr val="727376"/>
                </a:solidFill>
                <a:latin typeface="Century Gothic" panose="020B0502020202020204" pitchFamily="34" charset="0"/>
              </a:defRPr>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a:solidFill>
                  <a:srgbClr val="727376"/>
                </a:solidFill>
                <a:latin typeface="Century Gothic" panose="020B0502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90479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a:latin typeface="Century Gothic" panose="020B0502020202020204" pitchFamily="34" charset="0"/>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a:latin typeface="Century Gothic" panose="020B0502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30133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33144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 Header">
  <p:cSld name="Title Only + Header">
    <p:spTree>
      <p:nvGrpSpPr>
        <p:cNvPr id="1" name="Shape 55"/>
        <p:cNvGrpSpPr/>
        <p:nvPr/>
      </p:nvGrpSpPr>
      <p:grpSpPr>
        <a:xfrm>
          <a:off x="0" y="0"/>
          <a:ext cx="0" cy="0"/>
          <a:chOff x="0" y="0"/>
          <a:chExt cx="0" cy="0"/>
        </a:xfrm>
      </p:grpSpPr>
      <p:pic>
        <p:nvPicPr>
          <p:cNvPr id="56" name="Google Shape;56;p13"/>
          <p:cNvPicPr preferRelativeResize="0"/>
          <p:nvPr/>
        </p:nvPicPr>
        <p:blipFill>
          <a:blip r:embed="rId2">
            <a:alphaModFix/>
          </a:blip>
          <a:stretch>
            <a:fillRect/>
          </a:stretch>
        </p:blipFill>
        <p:spPr>
          <a:xfrm>
            <a:off x="0" y="11"/>
            <a:ext cx="9143999" cy="594128"/>
          </a:xfrm>
          <a:prstGeom prst="rect">
            <a:avLst/>
          </a:prstGeom>
          <a:noFill/>
          <a:ln>
            <a:noFill/>
          </a:ln>
        </p:spPr>
      </p:pic>
      <p:sp>
        <p:nvSpPr>
          <p:cNvPr id="57" name="Google Shape;57;p13"/>
          <p:cNvSpPr txBox="1">
            <a:spLocks noGrp="1"/>
          </p:cNvSpPr>
          <p:nvPr>
            <p:ph type="title"/>
          </p:nvPr>
        </p:nvSpPr>
        <p:spPr>
          <a:xfrm>
            <a:off x="137160" y="20552"/>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2200"/>
              <a:buFont typeface="Calibri"/>
              <a:buNone/>
              <a:defRPr sz="2200" b="0" i="0" u="none" strike="noStrike" cap="none">
                <a:solidFill>
                  <a:srgbClr val="FFFFFF"/>
                </a:solidFill>
                <a:latin typeface="Calibri"/>
                <a:ea typeface="Calibri"/>
                <a:cs typeface="Calibri"/>
                <a:sym typeface="Calibri"/>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58" name="Google Shape;58;p13"/>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lvl1pPr lvl="0" rtl="0">
              <a:buNone/>
              <a:defRPr>
                <a:solidFill>
                  <a:srgbClr val="F55B0D"/>
                </a:solidFill>
              </a:defRPr>
            </a:lvl1pPr>
            <a:lvl2pPr lvl="1" rtl="0">
              <a:buNone/>
              <a:defRPr>
                <a:solidFill>
                  <a:srgbClr val="F55B0D"/>
                </a:solidFill>
              </a:defRPr>
            </a:lvl2pPr>
            <a:lvl3pPr lvl="2" rtl="0">
              <a:buNone/>
              <a:defRPr>
                <a:solidFill>
                  <a:srgbClr val="F55B0D"/>
                </a:solidFill>
              </a:defRPr>
            </a:lvl3pPr>
            <a:lvl4pPr lvl="3" rtl="0">
              <a:buNone/>
              <a:defRPr>
                <a:solidFill>
                  <a:srgbClr val="F55B0D"/>
                </a:solidFill>
              </a:defRPr>
            </a:lvl4pPr>
            <a:lvl5pPr lvl="4" rtl="0">
              <a:buNone/>
              <a:defRPr>
                <a:solidFill>
                  <a:srgbClr val="F55B0D"/>
                </a:solidFill>
              </a:defRPr>
            </a:lvl5pPr>
            <a:lvl6pPr lvl="5" rtl="0">
              <a:buNone/>
              <a:defRPr>
                <a:solidFill>
                  <a:srgbClr val="F55B0D"/>
                </a:solidFill>
              </a:defRPr>
            </a:lvl6pPr>
            <a:lvl7pPr lvl="6" rtl="0">
              <a:buNone/>
              <a:defRPr>
                <a:solidFill>
                  <a:srgbClr val="F55B0D"/>
                </a:solidFill>
              </a:defRPr>
            </a:lvl7pPr>
            <a:lvl8pPr lvl="7" rtl="0">
              <a:buNone/>
              <a:defRPr>
                <a:solidFill>
                  <a:srgbClr val="F55B0D"/>
                </a:solidFill>
              </a:defRPr>
            </a:lvl8pPr>
            <a:lvl9pPr lvl="8" rtl="0">
              <a:buNone/>
              <a:defRPr>
                <a:solidFill>
                  <a:srgbClr val="F55B0D"/>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5054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Ref idx="1001">
        <a:schemeClr val="bg1"/>
      </p:bgRef>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b="1">
                <a:solidFill>
                  <a:schemeClr val="accent6"/>
                </a:solidFill>
                <a:latin typeface="+mj-lt"/>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6728243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 Header">
  <p:cSld name="Title and body + Header">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a:off x="0" y="11"/>
            <a:ext cx="9143999" cy="594128"/>
          </a:xfrm>
          <a:prstGeom prst="rect">
            <a:avLst/>
          </a:prstGeom>
          <a:noFill/>
          <a:ln>
            <a:noFill/>
          </a:ln>
        </p:spPr>
      </p:pic>
      <p:sp>
        <p:nvSpPr>
          <p:cNvPr id="61" name="Google Shape;61;p14"/>
          <p:cNvSpPr txBox="1">
            <a:spLocks noGrp="1"/>
          </p:cNvSpPr>
          <p:nvPr>
            <p:ph type="title"/>
          </p:nvPr>
        </p:nvSpPr>
        <p:spPr>
          <a:xfrm>
            <a:off x="137161" y="20552"/>
            <a:ext cx="84399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FFFF"/>
              </a:buClr>
              <a:buSzPts val="2200"/>
              <a:buFont typeface="Calibri"/>
              <a:buNone/>
              <a:defRPr sz="2200" b="0" i="0" u="none" strike="noStrike" cap="none">
                <a:solidFill>
                  <a:srgbClr val="FFFFFF"/>
                </a:solidFill>
                <a:latin typeface="Calibri"/>
                <a:ea typeface="Calibri"/>
                <a:cs typeface="Calibri"/>
                <a:sym typeface="Calibri"/>
              </a:defRPr>
            </a:lvl1pPr>
            <a:lvl2pPr lvl="1" indent="0" rtl="0">
              <a:spcBef>
                <a:spcPts val="0"/>
              </a:spcBef>
              <a:spcAft>
                <a:spcPts val="0"/>
              </a:spcAft>
              <a:buClr>
                <a:schemeClr val="dk1"/>
              </a:buClr>
              <a:buSzPts val="2800"/>
              <a:buFont typeface="Arial"/>
              <a:buNone/>
              <a:defRPr sz="2800">
                <a:solidFill>
                  <a:schemeClr val="dk1"/>
                </a:solidFill>
              </a:defRPr>
            </a:lvl2pPr>
            <a:lvl3pPr lvl="2" indent="0" rtl="0">
              <a:spcBef>
                <a:spcPts val="0"/>
              </a:spcBef>
              <a:spcAft>
                <a:spcPts val="0"/>
              </a:spcAft>
              <a:buClr>
                <a:schemeClr val="dk1"/>
              </a:buClr>
              <a:buSzPts val="2800"/>
              <a:buFont typeface="Arial"/>
              <a:buNone/>
              <a:defRPr sz="2800">
                <a:solidFill>
                  <a:schemeClr val="dk1"/>
                </a:solidFill>
              </a:defRPr>
            </a:lvl3pPr>
            <a:lvl4pPr lvl="3" indent="0" rtl="0">
              <a:spcBef>
                <a:spcPts val="0"/>
              </a:spcBef>
              <a:spcAft>
                <a:spcPts val="0"/>
              </a:spcAft>
              <a:buClr>
                <a:schemeClr val="dk1"/>
              </a:buClr>
              <a:buSzPts val="2800"/>
              <a:buFont typeface="Arial"/>
              <a:buNone/>
              <a:defRPr sz="2800">
                <a:solidFill>
                  <a:schemeClr val="dk1"/>
                </a:solidFill>
              </a:defRPr>
            </a:lvl4pPr>
            <a:lvl5pPr lvl="4" indent="0" rtl="0">
              <a:spcBef>
                <a:spcPts val="0"/>
              </a:spcBef>
              <a:spcAft>
                <a:spcPts val="0"/>
              </a:spcAft>
              <a:buClr>
                <a:schemeClr val="dk1"/>
              </a:buClr>
              <a:buSzPts val="2800"/>
              <a:buFont typeface="Arial"/>
              <a:buNone/>
              <a:defRPr sz="2800">
                <a:solidFill>
                  <a:schemeClr val="dk1"/>
                </a:solidFill>
              </a:defRPr>
            </a:lvl5pPr>
            <a:lvl6pPr lvl="5" indent="0" rtl="0">
              <a:spcBef>
                <a:spcPts val="0"/>
              </a:spcBef>
              <a:spcAft>
                <a:spcPts val="0"/>
              </a:spcAft>
              <a:buClr>
                <a:schemeClr val="dk1"/>
              </a:buClr>
              <a:buSzPts val="2800"/>
              <a:buFont typeface="Arial"/>
              <a:buNone/>
              <a:defRPr sz="2800">
                <a:solidFill>
                  <a:schemeClr val="dk1"/>
                </a:solidFill>
              </a:defRPr>
            </a:lvl6pPr>
            <a:lvl7pPr lvl="6" indent="0" rtl="0">
              <a:spcBef>
                <a:spcPts val="0"/>
              </a:spcBef>
              <a:spcAft>
                <a:spcPts val="0"/>
              </a:spcAft>
              <a:buClr>
                <a:schemeClr val="dk1"/>
              </a:buClr>
              <a:buSzPts val="2800"/>
              <a:buFont typeface="Arial"/>
              <a:buNone/>
              <a:defRPr sz="2800">
                <a:solidFill>
                  <a:schemeClr val="dk1"/>
                </a:solidFill>
              </a:defRPr>
            </a:lvl7pPr>
            <a:lvl8pPr lvl="7" indent="0" rtl="0">
              <a:spcBef>
                <a:spcPts val="0"/>
              </a:spcBef>
              <a:spcAft>
                <a:spcPts val="0"/>
              </a:spcAft>
              <a:buClr>
                <a:schemeClr val="dk1"/>
              </a:buClr>
              <a:buSzPts val="2800"/>
              <a:buFont typeface="Arial"/>
              <a:buNone/>
              <a:defRPr sz="2800">
                <a:solidFill>
                  <a:schemeClr val="dk1"/>
                </a:solidFill>
              </a:defRPr>
            </a:lvl8pPr>
            <a:lvl9pPr lvl="8" indent="0" rtl="0">
              <a:spcBef>
                <a:spcPts val="0"/>
              </a:spcBef>
              <a:spcAft>
                <a:spcPts val="0"/>
              </a:spcAft>
              <a:buClr>
                <a:schemeClr val="dk1"/>
              </a:buClr>
              <a:buSzPts val="2800"/>
              <a:buFont typeface="Arial"/>
              <a:buNone/>
              <a:defRPr sz="2800">
                <a:solidFill>
                  <a:schemeClr val="dk1"/>
                </a:solidFill>
              </a:defRPr>
            </a:lvl9pPr>
          </a:lstStyle>
          <a:p>
            <a:endParaRPr/>
          </a:p>
        </p:txBody>
      </p:sp>
      <p:sp>
        <p:nvSpPr>
          <p:cNvPr id="62" name="Google Shape;62;p14"/>
          <p:cNvSpPr txBox="1">
            <a:spLocks noGrp="1"/>
          </p:cNvSpPr>
          <p:nvPr>
            <p:ph type="body" idx="1"/>
          </p:nvPr>
        </p:nvSpPr>
        <p:spPr>
          <a:xfrm>
            <a:off x="137161" y="914400"/>
            <a:ext cx="8439900" cy="35508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Calibri"/>
              <a:buNone/>
              <a:defRPr sz="1800" b="0" i="0" u="none" strike="noStrike" cap="none">
                <a:solidFill>
                  <a:schemeClr val="dk2"/>
                </a:solidFill>
                <a:latin typeface="Calibri"/>
                <a:ea typeface="Calibri"/>
                <a:cs typeface="Calibri"/>
                <a:sym typeface="Calibri"/>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63" name="Google Shape;63;p14"/>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lvl1pPr lvl="0" rtl="0">
              <a:buNone/>
              <a:defRPr>
                <a:solidFill>
                  <a:srgbClr val="F55B0D"/>
                </a:solidFill>
              </a:defRPr>
            </a:lvl1pPr>
            <a:lvl2pPr lvl="1" rtl="0">
              <a:buNone/>
              <a:defRPr>
                <a:solidFill>
                  <a:srgbClr val="F55B0D"/>
                </a:solidFill>
              </a:defRPr>
            </a:lvl2pPr>
            <a:lvl3pPr lvl="2" rtl="0">
              <a:buNone/>
              <a:defRPr>
                <a:solidFill>
                  <a:srgbClr val="F55B0D"/>
                </a:solidFill>
              </a:defRPr>
            </a:lvl3pPr>
            <a:lvl4pPr lvl="3" rtl="0">
              <a:buNone/>
              <a:defRPr>
                <a:solidFill>
                  <a:srgbClr val="F55B0D"/>
                </a:solidFill>
              </a:defRPr>
            </a:lvl4pPr>
            <a:lvl5pPr lvl="4" rtl="0">
              <a:buNone/>
              <a:defRPr>
                <a:solidFill>
                  <a:srgbClr val="F55B0D"/>
                </a:solidFill>
              </a:defRPr>
            </a:lvl5pPr>
            <a:lvl6pPr lvl="5" rtl="0">
              <a:buNone/>
              <a:defRPr>
                <a:solidFill>
                  <a:srgbClr val="F55B0D"/>
                </a:solidFill>
              </a:defRPr>
            </a:lvl6pPr>
            <a:lvl7pPr lvl="6" rtl="0">
              <a:buNone/>
              <a:defRPr>
                <a:solidFill>
                  <a:srgbClr val="F55B0D"/>
                </a:solidFill>
              </a:defRPr>
            </a:lvl7pPr>
            <a:lvl8pPr lvl="7" rtl="0">
              <a:buNone/>
              <a:defRPr>
                <a:solidFill>
                  <a:srgbClr val="F55B0D"/>
                </a:solidFill>
              </a:defRPr>
            </a:lvl8pPr>
            <a:lvl9pPr lvl="8" rtl="0">
              <a:buNone/>
              <a:defRPr>
                <a:solidFill>
                  <a:srgbClr val="F55B0D"/>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8048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User Story 1">
  <p:cSld name="User Story 1">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a:stretch/>
        </p:blipFill>
        <p:spPr>
          <a:xfrm>
            <a:off x="2100867" y="0"/>
            <a:ext cx="7153500" cy="5143500"/>
          </a:xfrm>
          <a:prstGeom prst="rect">
            <a:avLst/>
          </a:prstGeom>
          <a:noFill/>
          <a:ln>
            <a:noFill/>
          </a:ln>
        </p:spPr>
      </p:pic>
      <p:pic>
        <p:nvPicPr>
          <p:cNvPr id="66" name="Google Shape;66;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002563" y="4372964"/>
            <a:ext cx="1141500" cy="770400"/>
          </a:xfrm>
          <a:prstGeom prst="rect">
            <a:avLst/>
          </a:prstGeom>
          <a:noFill/>
          <a:ln>
            <a:noFill/>
          </a:ln>
        </p:spPr>
      </p:pic>
      <p:pic>
        <p:nvPicPr>
          <p:cNvPr id="67" name="Google Shape;67;p1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4996" y="4783482"/>
            <a:ext cx="1000500" cy="273300"/>
          </a:xfrm>
          <a:prstGeom prst="rect">
            <a:avLst/>
          </a:prstGeom>
          <a:noFill/>
          <a:ln>
            <a:noFill/>
          </a:ln>
        </p:spPr>
      </p:pic>
      <p:sp>
        <p:nvSpPr>
          <p:cNvPr id="68" name="Google Shape;68;p15"/>
          <p:cNvSpPr txBox="1">
            <a:spLocks noGrp="1"/>
          </p:cNvSpPr>
          <p:nvPr>
            <p:ph type="title"/>
          </p:nvPr>
        </p:nvSpPr>
        <p:spPr>
          <a:xfrm>
            <a:off x="3461950" y="161200"/>
            <a:ext cx="5486400" cy="1017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2800"/>
              <a:buFont typeface="Calibri"/>
              <a:buNone/>
              <a:defRPr sz="2400" b="0" i="0" u="none" strike="noStrike" cap="none">
                <a:solidFill>
                  <a:schemeClr val="lt1"/>
                </a:solidFill>
                <a:latin typeface="Calibri"/>
                <a:ea typeface="Calibri"/>
                <a:cs typeface="Calibri"/>
                <a:sym typeface="Calibri"/>
              </a:defRPr>
            </a:lvl1pPr>
            <a:lvl2pPr lvl="1" indent="0" algn="ctr" rtl="0">
              <a:spcBef>
                <a:spcPts val="0"/>
              </a:spcBef>
              <a:spcAft>
                <a:spcPts val="0"/>
              </a:spcAft>
              <a:buClr>
                <a:schemeClr val="dk1"/>
              </a:buClr>
              <a:buSzPts val="2800"/>
              <a:buFont typeface="Arial"/>
              <a:buNone/>
              <a:defRPr sz="4200" b="1">
                <a:solidFill>
                  <a:schemeClr val="dk1"/>
                </a:solidFill>
              </a:defRPr>
            </a:lvl2pPr>
            <a:lvl3pPr lvl="2" indent="0" algn="ctr" rtl="0">
              <a:spcBef>
                <a:spcPts val="0"/>
              </a:spcBef>
              <a:spcAft>
                <a:spcPts val="0"/>
              </a:spcAft>
              <a:buClr>
                <a:schemeClr val="dk1"/>
              </a:buClr>
              <a:buSzPts val="2800"/>
              <a:buFont typeface="Arial"/>
              <a:buNone/>
              <a:defRPr sz="4200" b="1">
                <a:solidFill>
                  <a:schemeClr val="dk1"/>
                </a:solidFill>
              </a:defRPr>
            </a:lvl3pPr>
            <a:lvl4pPr lvl="3" indent="0" algn="ctr" rtl="0">
              <a:spcBef>
                <a:spcPts val="0"/>
              </a:spcBef>
              <a:spcAft>
                <a:spcPts val="0"/>
              </a:spcAft>
              <a:buClr>
                <a:schemeClr val="dk1"/>
              </a:buClr>
              <a:buSzPts val="2800"/>
              <a:buFont typeface="Arial"/>
              <a:buNone/>
              <a:defRPr sz="4200" b="1">
                <a:solidFill>
                  <a:schemeClr val="dk1"/>
                </a:solidFill>
              </a:defRPr>
            </a:lvl4pPr>
            <a:lvl5pPr lvl="4" indent="0" algn="ctr" rtl="0">
              <a:spcBef>
                <a:spcPts val="0"/>
              </a:spcBef>
              <a:spcAft>
                <a:spcPts val="0"/>
              </a:spcAft>
              <a:buClr>
                <a:schemeClr val="dk1"/>
              </a:buClr>
              <a:buSzPts val="2800"/>
              <a:buFont typeface="Arial"/>
              <a:buNone/>
              <a:defRPr sz="4200" b="1">
                <a:solidFill>
                  <a:schemeClr val="dk1"/>
                </a:solidFill>
              </a:defRPr>
            </a:lvl5pPr>
            <a:lvl6pPr lvl="5" indent="0" algn="ctr" rtl="0">
              <a:spcBef>
                <a:spcPts val="0"/>
              </a:spcBef>
              <a:spcAft>
                <a:spcPts val="0"/>
              </a:spcAft>
              <a:buClr>
                <a:schemeClr val="dk1"/>
              </a:buClr>
              <a:buSzPts val="2800"/>
              <a:buFont typeface="Arial"/>
              <a:buNone/>
              <a:defRPr sz="4200" b="1">
                <a:solidFill>
                  <a:schemeClr val="dk1"/>
                </a:solidFill>
              </a:defRPr>
            </a:lvl6pPr>
            <a:lvl7pPr lvl="6" indent="0" algn="ctr" rtl="0">
              <a:spcBef>
                <a:spcPts val="0"/>
              </a:spcBef>
              <a:spcAft>
                <a:spcPts val="0"/>
              </a:spcAft>
              <a:buClr>
                <a:schemeClr val="dk1"/>
              </a:buClr>
              <a:buSzPts val="2800"/>
              <a:buFont typeface="Arial"/>
              <a:buNone/>
              <a:defRPr sz="4200" b="1">
                <a:solidFill>
                  <a:schemeClr val="dk1"/>
                </a:solidFill>
              </a:defRPr>
            </a:lvl7pPr>
            <a:lvl8pPr lvl="7" indent="0" algn="ctr" rtl="0">
              <a:spcBef>
                <a:spcPts val="0"/>
              </a:spcBef>
              <a:spcAft>
                <a:spcPts val="0"/>
              </a:spcAft>
              <a:buClr>
                <a:schemeClr val="dk1"/>
              </a:buClr>
              <a:buSzPts val="2800"/>
              <a:buFont typeface="Arial"/>
              <a:buNone/>
              <a:defRPr sz="4200" b="1">
                <a:solidFill>
                  <a:schemeClr val="dk1"/>
                </a:solidFill>
              </a:defRPr>
            </a:lvl8pPr>
            <a:lvl9pPr lvl="8" indent="0" algn="ctr" rtl="0">
              <a:spcBef>
                <a:spcPts val="0"/>
              </a:spcBef>
              <a:spcAft>
                <a:spcPts val="0"/>
              </a:spcAft>
              <a:buClr>
                <a:schemeClr val="dk1"/>
              </a:buClr>
              <a:buSzPts val="2800"/>
              <a:buFont typeface="Arial"/>
              <a:buNone/>
              <a:defRPr sz="4200" b="1">
                <a:solidFill>
                  <a:schemeClr val="dk1"/>
                </a:solidFill>
              </a:defRPr>
            </a:lvl9pPr>
          </a:lstStyle>
          <a:p>
            <a:endParaRPr/>
          </a:p>
        </p:txBody>
      </p:sp>
      <p:sp>
        <p:nvSpPr>
          <p:cNvPr id="69" name="Google Shape;69;p15"/>
          <p:cNvSpPr txBox="1">
            <a:spLocks noGrp="1"/>
          </p:cNvSpPr>
          <p:nvPr>
            <p:ph type="subTitle" idx="1"/>
          </p:nvPr>
        </p:nvSpPr>
        <p:spPr>
          <a:xfrm>
            <a:off x="3461950" y="1178200"/>
            <a:ext cx="5486400" cy="9000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2"/>
              </a:buClr>
              <a:buSzPts val="1800"/>
              <a:buFont typeface="Calibri"/>
              <a:buNone/>
              <a:defRPr sz="1600" b="1" i="1"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SzPts val="1400"/>
              <a:buFont typeface="Arial"/>
              <a:buNone/>
              <a:defRPr sz="2100" b="0" i="0" u="none" strike="noStrike" cap="none">
                <a:solidFill>
                  <a:schemeClr val="dk2"/>
                </a:solidFill>
                <a:latin typeface="Arial"/>
                <a:ea typeface="Arial"/>
                <a:cs typeface="Arial"/>
                <a:sym typeface="Arial"/>
              </a:defRPr>
            </a:lvl9pPr>
          </a:lstStyle>
          <a:p>
            <a:endParaRPr/>
          </a:p>
        </p:txBody>
      </p:sp>
      <p:sp>
        <p:nvSpPr>
          <p:cNvPr id="70" name="Google Shape;70;p15"/>
          <p:cNvSpPr txBox="1">
            <a:spLocks noGrp="1"/>
          </p:cNvSpPr>
          <p:nvPr>
            <p:ph type="body" idx="2"/>
          </p:nvPr>
        </p:nvSpPr>
        <p:spPr>
          <a:xfrm>
            <a:off x="3461950" y="2145700"/>
            <a:ext cx="5486400" cy="25692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1800"/>
              <a:buFont typeface="Calibri"/>
              <a:buNone/>
              <a:defRPr sz="1400" b="0" i="0" u="none" strike="noStrike" cap="none">
                <a:solidFill>
                  <a:srgbClr val="FFFFFF"/>
                </a:solidFill>
                <a:latin typeface="Calibri"/>
                <a:ea typeface="Calibri"/>
                <a:cs typeface="Calibri"/>
                <a:sym typeface="Calibri"/>
              </a:defRPr>
            </a:lvl1pPr>
            <a:lvl2pPr marL="914400" marR="0" lvl="1"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2pPr>
            <a:lvl3pPr marL="1371600" marR="0" lvl="2"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3pPr>
            <a:lvl4pPr marL="1828800" marR="0" lvl="3"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4pPr>
            <a:lvl5pPr marL="2286000" marR="0" lvl="4"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5pPr>
            <a:lvl6pPr marL="2743200" marR="0" lvl="5"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6pPr>
            <a:lvl7pPr marL="3200400" marR="0" lvl="6"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7pPr>
            <a:lvl8pPr marL="3657600" marR="0" lvl="7" indent="-228600" algn="l" rtl="0">
              <a:lnSpc>
                <a:spcPct val="100000"/>
              </a:lnSpc>
              <a:spcBef>
                <a:spcPts val="200"/>
              </a:spcBef>
              <a:spcAft>
                <a:spcPts val="0"/>
              </a:spcAft>
              <a:buClr>
                <a:srgbClr val="FFFFFF"/>
              </a:buClr>
              <a:buSzPts val="1400"/>
              <a:buFont typeface="Arial"/>
              <a:buNone/>
              <a:defRPr sz="1200" b="0" i="0" u="none" strike="noStrike" cap="none">
                <a:solidFill>
                  <a:srgbClr val="FFFFFF"/>
                </a:solidFill>
                <a:latin typeface="Arial"/>
                <a:ea typeface="Arial"/>
                <a:cs typeface="Arial"/>
                <a:sym typeface="Arial"/>
              </a:defRPr>
            </a:lvl8pPr>
            <a:lvl9pPr marL="4114800" marR="0" lvl="8" indent="-228600" algn="l" rtl="0">
              <a:lnSpc>
                <a:spcPct val="100000"/>
              </a:lnSpc>
              <a:spcBef>
                <a:spcPts val="200"/>
              </a:spcBef>
              <a:spcAft>
                <a:spcPts val="200"/>
              </a:spcAft>
              <a:buClr>
                <a:srgbClr val="FFFFFF"/>
              </a:buClr>
              <a:buSzPts val="1400"/>
              <a:buFont typeface="Arial"/>
              <a:buNone/>
              <a:defRPr sz="1200" b="0" i="0" u="none" strike="noStrike" cap="none">
                <a:solidFill>
                  <a:srgbClr val="FFFFFF"/>
                </a:solidFill>
                <a:latin typeface="Arial"/>
                <a:ea typeface="Arial"/>
                <a:cs typeface="Arial"/>
                <a:sym typeface="Arial"/>
              </a:defRPr>
            </a:lvl9pPr>
          </a:lstStyle>
          <a:p>
            <a:endParaRPr/>
          </a:p>
        </p:txBody>
      </p:sp>
      <p:sp>
        <p:nvSpPr>
          <p:cNvPr id="71" name="Google Shape;71;p15"/>
          <p:cNvSpPr txBox="1">
            <a:spLocks noGrp="1"/>
          </p:cNvSpPr>
          <p:nvPr>
            <p:ph type="sldNum" idx="12"/>
          </p:nvPr>
        </p:nvSpPr>
        <p:spPr>
          <a:xfrm>
            <a:off x="8556684" y="471505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1pPr>
            <a:lvl2pPr marL="0" marR="0" lvl="1"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2pPr>
            <a:lvl3pPr marL="0" marR="0" lvl="2"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3pPr>
            <a:lvl4pPr marL="0" marR="0" lvl="3"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4pPr>
            <a:lvl5pPr marL="0" marR="0" lvl="4"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5pPr>
            <a:lvl6pPr marL="0" marR="0" lvl="5"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6pPr>
            <a:lvl7pPr marL="0" marR="0" lvl="6"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7pPr>
            <a:lvl8pPr marL="0" marR="0" lvl="7"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8pPr>
            <a:lvl9pPr marL="0" marR="0" lvl="8" indent="0" algn="l" rtl="0">
              <a:lnSpc>
                <a:spcPct val="100000"/>
              </a:lnSpc>
              <a:spcBef>
                <a:spcPts val="0"/>
              </a:spcBef>
              <a:spcAft>
                <a:spcPts val="0"/>
              </a:spcAft>
              <a:buClr>
                <a:schemeClr val="dk1"/>
              </a:buClr>
              <a:buFont typeface="Calibri"/>
              <a:buNone/>
              <a:defRPr sz="10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72" name="Google Shape;72;p15"/>
          <p:cNvSpPr txBox="1"/>
          <p:nvPr/>
        </p:nvSpPr>
        <p:spPr>
          <a:xfrm>
            <a:off x="58175" y="4834900"/>
            <a:ext cx="2416500" cy="21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9B02F"/>
              </a:buClr>
              <a:buFont typeface="Calibri"/>
              <a:buNone/>
            </a:pPr>
            <a:r>
              <a:rPr lang="en" sz="800" b="0" i="0" u="none" strike="noStrike" cap="none">
                <a:solidFill>
                  <a:srgbClr val="F9B02F"/>
                </a:solidFill>
                <a:latin typeface="Calibri"/>
                <a:ea typeface="Calibri"/>
                <a:cs typeface="Calibri"/>
                <a:sym typeface="Calibri"/>
              </a:rPr>
              <a:t>Copyright 2016 Expero, Inc. All Rights Reserved</a:t>
            </a:r>
            <a:endParaRPr/>
          </a:p>
        </p:txBody>
      </p:sp>
    </p:spTree>
    <p:extLst>
      <p:ext uri="{BB962C8B-B14F-4D97-AF65-F5344CB8AC3E}">
        <p14:creationId xmlns:p14="http://schemas.microsoft.com/office/powerpoint/2010/main" val="1199951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o arrow">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3" y="0"/>
            <a:ext cx="9144000" cy="5143500"/>
          </a:xfrm>
          <a:prstGeom prst="rect">
            <a:avLst/>
          </a:prstGeom>
        </p:spPr>
      </p:pic>
      <p:cxnSp>
        <p:nvCxnSpPr>
          <p:cNvPr id="8" name="Straight Connector 7"/>
          <p:cNvCxnSpPr/>
          <p:nvPr userDrawn="1"/>
        </p:nvCxnSpPr>
        <p:spPr>
          <a:xfrm>
            <a:off x="0" y="819150"/>
            <a:ext cx="74676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7467600" y="707518"/>
            <a:ext cx="228600" cy="2286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457200" y="1200150"/>
            <a:ext cx="8229600" cy="3394075"/>
          </a:xfrm>
          <a:prstGeom prst="rect">
            <a:avLst/>
          </a:prstGeom>
        </p:spPr>
        <p:txBody>
          <a:bodyPr/>
          <a:lstStyle>
            <a:lvl1pPr marL="285750" indent="-285750">
              <a:buClr>
                <a:schemeClr val="accent6"/>
              </a:buClr>
              <a:buFont typeface="Arial" panose="020B0604020202020204" pitchFamily="34" charset="0"/>
              <a:buChar char="•"/>
              <a:defRPr sz="2000">
                <a:solidFill>
                  <a:schemeClr val="tx1">
                    <a:lumMod val="50000"/>
                    <a:lumOff val="50000"/>
                  </a:schemeClr>
                </a:solidFill>
                <a:latin typeface="Century Gothic" panose="020B0502020202020204" pitchFamily="34" charset="0"/>
              </a:defRPr>
            </a:lvl1pPr>
            <a:lvl2pPr marL="742950" indent="-285750">
              <a:buClr>
                <a:schemeClr val="accent6"/>
              </a:buClr>
              <a:buFont typeface="Arial" panose="020B0604020202020204" pitchFamily="34" charset="0"/>
              <a:buChar char="•"/>
              <a:defRPr sz="1800">
                <a:solidFill>
                  <a:schemeClr val="tx1">
                    <a:lumMod val="50000"/>
                    <a:lumOff val="50000"/>
                  </a:schemeClr>
                </a:solidFill>
              </a:defRPr>
            </a:lvl2pPr>
            <a:lvl3pPr>
              <a:buClr>
                <a:srgbClr val="EF7521"/>
              </a:buClr>
              <a:defRPr sz="1600">
                <a:solidFill>
                  <a:schemeClr val="tx1">
                    <a:lumMod val="50000"/>
                    <a:lumOff val="50000"/>
                  </a:schemeClr>
                </a:solidFill>
              </a:defRPr>
            </a:lvl3pPr>
          </a:lstStyle>
          <a:p>
            <a:pPr lvl="0"/>
            <a:r>
              <a:rPr lang="en-US" dirty="0"/>
              <a:t>Level 1</a:t>
            </a:r>
          </a:p>
          <a:p>
            <a:pPr lvl="1"/>
            <a:r>
              <a:rPr lang="en-US" dirty="0"/>
              <a:t>Level 2</a:t>
            </a:r>
          </a:p>
          <a:p>
            <a:pPr lvl="2"/>
            <a:r>
              <a:rPr lang="en-US" dirty="0"/>
              <a:t>Level 3</a:t>
            </a:r>
          </a:p>
        </p:txBody>
      </p:sp>
      <p:sp>
        <p:nvSpPr>
          <p:cNvPr id="12" name="Text Placeholder 13"/>
          <p:cNvSpPr>
            <a:spLocks noGrp="1"/>
          </p:cNvSpPr>
          <p:nvPr>
            <p:ph type="body" sz="quarter" idx="10"/>
          </p:nvPr>
        </p:nvSpPr>
        <p:spPr>
          <a:xfrm>
            <a:off x="152400" y="142875"/>
            <a:ext cx="7227887" cy="457200"/>
          </a:xfrm>
          <a:prstGeom prst="rect">
            <a:avLst/>
          </a:prstGeom>
        </p:spPr>
        <p:txBody>
          <a:bodyPr anchor="b"/>
          <a:lstStyle>
            <a:lvl1pPr marL="0" indent="0">
              <a:spcBef>
                <a:spcPts val="0"/>
              </a:spcBef>
              <a:buNone/>
              <a:defRPr sz="2400">
                <a:solidFill>
                  <a:srgbClr val="EF7521"/>
                </a:solidFill>
                <a:latin typeface="Century Gothic" panose="020B0502020202020204" pitchFamily="34" charset="0"/>
              </a:defRPr>
            </a:lvl1pPr>
            <a:lvl2pPr marL="457200" indent="0">
              <a:buNone/>
              <a:defRPr sz="2400">
                <a:solidFill>
                  <a:srgbClr val="EF7521"/>
                </a:solidFill>
                <a:latin typeface="Century Gothic" panose="020B0502020202020204" pitchFamily="34" charset="0"/>
              </a:defRPr>
            </a:lvl2pPr>
            <a:lvl3pPr marL="914400" indent="0">
              <a:buNone/>
              <a:defRPr sz="2400">
                <a:solidFill>
                  <a:srgbClr val="EF7521"/>
                </a:solidFill>
                <a:latin typeface="Century Gothic" panose="020B0502020202020204" pitchFamily="34" charset="0"/>
              </a:defRPr>
            </a:lvl3pPr>
            <a:lvl4pPr marL="1371600" indent="0">
              <a:buNone/>
              <a:defRPr sz="2400">
                <a:solidFill>
                  <a:srgbClr val="EF7521"/>
                </a:solidFill>
                <a:latin typeface="Century Gothic" panose="020B0502020202020204" pitchFamily="34" charset="0"/>
              </a:defRPr>
            </a:lvl4pPr>
            <a:lvl5pPr marL="1828800" indent="0">
              <a:buNone/>
              <a:defRPr sz="24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spTree>
    <p:custDataLst>
      <p:tags r:id="rId1"/>
    </p:custDataLst>
    <p:extLst>
      <p:ext uri="{BB962C8B-B14F-4D97-AF65-F5344CB8AC3E}">
        <p14:creationId xmlns:p14="http://schemas.microsoft.com/office/powerpoint/2010/main" val="4209605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o arrow or BG">
    <p:spTree>
      <p:nvGrpSpPr>
        <p:cNvPr id="1" name=""/>
        <p:cNvGrpSpPr/>
        <p:nvPr/>
      </p:nvGrpSpPr>
      <p:grpSpPr>
        <a:xfrm>
          <a:off x="0" y="0"/>
          <a:ext cx="0" cy="0"/>
          <a:chOff x="0" y="0"/>
          <a:chExt cx="0" cy="0"/>
        </a:xfrm>
      </p:grpSpPr>
      <p:cxnSp>
        <p:nvCxnSpPr>
          <p:cNvPr id="8" name="Straight Connector 7"/>
          <p:cNvCxnSpPr/>
          <p:nvPr userDrawn="1"/>
        </p:nvCxnSpPr>
        <p:spPr>
          <a:xfrm>
            <a:off x="0" y="819150"/>
            <a:ext cx="74676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9" name="Oval 8"/>
          <p:cNvSpPr/>
          <p:nvPr userDrawn="1"/>
        </p:nvSpPr>
        <p:spPr>
          <a:xfrm>
            <a:off x="7467600" y="707518"/>
            <a:ext cx="228600" cy="2286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457200" y="1200150"/>
            <a:ext cx="8229600" cy="3394075"/>
          </a:xfrm>
          <a:prstGeom prst="rect">
            <a:avLst/>
          </a:prstGeom>
        </p:spPr>
        <p:txBody>
          <a:bodyPr/>
          <a:lstStyle>
            <a:lvl1pPr marL="0" indent="0">
              <a:buNone/>
              <a:defRPr sz="1800">
                <a:solidFill>
                  <a:srgbClr val="727376"/>
                </a:solidFill>
                <a:latin typeface="Century Gothic" panose="020B0502020202020204" pitchFamily="34" charset="0"/>
              </a:defRPr>
            </a:lvl1pPr>
          </a:lstStyle>
          <a:p>
            <a:pPr lvl="0"/>
            <a:r>
              <a:rPr lang="en-US" dirty="0"/>
              <a:t>Click to edit Master text styles</a:t>
            </a:r>
          </a:p>
        </p:txBody>
      </p:sp>
      <p:sp>
        <p:nvSpPr>
          <p:cNvPr id="12" name="Text Placeholder 13"/>
          <p:cNvSpPr>
            <a:spLocks noGrp="1"/>
          </p:cNvSpPr>
          <p:nvPr>
            <p:ph type="body" sz="quarter" idx="10"/>
          </p:nvPr>
        </p:nvSpPr>
        <p:spPr>
          <a:xfrm>
            <a:off x="152400" y="95251"/>
            <a:ext cx="7227887" cy="533400"/>
          </a:xfrm>
          <a:prstGeom prst="rect">
            <a:avLst/>
          </a:prstGeom>
        </p:spPr>
        <p:txBody>
          <a:bodyPr anchor="b"/>
          <a:lstStyle>
            <a:lvl1pPr marL="0" indent="0">
              <a:spcBef>
                <a:spcPts val="0"/>
              </a:spcBef>
              <a:buNone/>
              <a:defRPr sz="2400">
                <a:solidFill>
                  <a:srgbClr val="EF7521"/>
                </a:solidFill>
                <a:latin typeface="Century Gothic" panose="020B0502020202020204" pitchFamily="34" charset="0"/>
              </a:defRPr>
            </a:lvl1pPr>
            <a:lvl2pPr marL="457200" indent="0">
              <a:buNone/>
              <a:defRPr sz="2400">
                <a:solidFill>
                  <a:srgbClr val="EF7521"/>
                </a:solidFill>
                <a:latin typeface="Century Gothic" panose="020B0502020202020204" pitchFamily="34" charset="0"/>
              </a:defRPr>
            </a:lvl2pPr>
            <a:lvl3pPr marL="914400" indent="0">
              <a:buNone/>
              <a:defRPr sz="2400">
                <a:solidFill>
                  <a:srgbClr val="EF7521"/>
                </a:solidFill>
                <a:latin typeface="Century Gothic" panose="020B0502020202020204" pitchFamily="34" charset="0"/>
              </a:defRPr>
            </a:lvl3pPr>
            <a:lvl4pPr marL="1371600" indent="0">
              <a:buNone/>
              <a:defRPr sz="2400">
                <a:solidFill>
                  <a:srgbClr val="EF7521"/>
                </a:solidFill>
                <a:latin typeface="Century Gothic" panose="020B0502020202020204" pitchFamily="34" charset="0"/>
              </a:defRPr>
            </a:lvl4pPr>
            <a:lvl5pPr marL="1828800" indent="0">
              <a:buNone/>
              <a:defRPr sz="2400">
                <a:solidFill>
                  <a:srgbClr val="EF7521"/>
                </a:solidFill>
                <a:latin typeface="Century Gothic" panose="020B0502020202020204" pitchFamily="34" charset="0"/>
              </a:defRPr>
            </a:lvl5pPr>
          </a:lstStyle>
          <a:p>
            <a:pPr lvl="0"/>
            <a:endParaRPr lang="en-US" dirty="0"/>
          </a:p>
          <a:p>
            <a:pPr lvl="0"/>
            <a:r>
              <a:rPr lang="en-US" dirty="0"/>
              <a:t>Click to edit Master title</a:t>
            </a:r>
          </a:p>
        </p:txBody>
      </p:sp>
    </p:spTree>
    <p:custDataLst>
      <p:tags r:id="rId1"/>
    </p:custDataLst>
    <p:extLst>
      <p:ext uri="{BB962C8B-B14F-4D97-AF65-F5344CB8AC3E}">
        <p14:creationId xmlns:p14="http://schemas.microsoft.com/office/powerpoint/2010/main" val="4229619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c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 Placeholder 13"/>
          <p:cNvSpPr>
            <a:spLocks noGrp="1"/>
          </p:cNvSpPr>
          <p:nvPr>
            <p:ph type="body" sz="quarter" idx="10" hasCustomPrompt="1"/>
          </p:nvPr>
        </p:nvSpPr>
        <p:spPr>
          <a:xfrm>
            <a:off x="881880" y="2571750"/>
            <a:ext cx="6052319" cy="838200"/>
          </a:xfrm>
          <a:prstGeom prst="rect">
            <a:avLst/>
          </a:prstGeom>
        </p:spPr>
        <p:txBody>
          <a:bodyPr anchor="b"/>
          <a:lstStyle>
            <a:lvl1pPr marL="0" indent="0">
              <a:spcBef>
                <a:spcPts val="0"/>
              </a:spcBef>
              <a:buNone/>
              <a:defRPr sz="2400">
                <a:solidFill>
                  <a:srgbClr val="EF7521"/>
                </a:solidFill>
                <a:latin typeface="Century Gothic" panose="020B0502020202020204" pitchFamily="34" charset="0"/>
              </a:defRPr>
            </a:lvl1pPr>
            <a:lvl2pPr marL="457200" indent="0">
              <a:buNone/>
              <a:defRPr>
                <a:latin typeface="Century Gothic" panose="020B0502020202020204" pitchFamily="34" charset="0"/>
              </a:defRPr>
            </a:lvl2pPr>
            <a:lvl3pPr marL="914400" indent="0">
              <a:buNone/>
              <a:defRPr>
                <a:latin typeface="Century Gothic" panose="020B0502020202020204" pitchFamily="34" charset="0"/>
              </a:defRPr>
            </a:lvl3pPr>
            <a:lvl4pPr marL="1371600" indent="0">
              <a:buNone/>
              <a:defRPr>
                <a:latin typeface="Century Gothic" panose="020B0502020202020204" pitchFamily="34" charset="0"/>
              </a:defRPr>
            </a:lvl4pPr>
            <a:lvl5pPr marL="1828800" indent="0">
              <a:buNone/>
              <a:defRPr>
                <a:latin typeface="Century Gothic" panose="020B0502020202020204" pitchFamily="34" charset="0"/>
              </a:defRPr>
            </a:lvl5pPr>
          </a:lstStyle>
          <a:p>
            <a:pPr lvl="0"/>
            <a:r>
              <a:rPr lang="en-US" dirty="0"/>
              <a:t>College of Emerging Technology Course Title</a:t>
            </a:r>
          </a:p>
        </p:txBody>
      </p:sp>
    </p:spTree>
    <p:custDataLst>
      <p:tags r:id="rId1"/>
    </p:custDataLst>
    <p:extLst>
      <p:ext uri="{BB962C8B-B14F-4D97-AF65-F5344CB8AC3E}">
        <p14:creationId xmlns:p14="http://schemas.microsoft.com/office/powerpoint/2010/main" val="1217536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00150"/>
            <a:ext cx="4038600" cy="3394075"/>
          </a:xfrm>
          <a:prstGeom prst="rect">
            <a:avLst/>
          </a:prstGeom>
        </p:spPr>
        <p:txBody>
          <a:bodyPr/>
          <a:lstStyle>
            <a:lvl1pPr>
              <a:defRPr sz="2800">
                <a:latin typeface="Century Gothic" panose="020B0502020202020204" pitchFamily="34" charset="0"/>
              </a:defRPr>
            </a:lvl1pPr>
            <a:lvl2pPr>
              <a:defRPr sz="2400">
                <a:latin typeface="Century Gothic" panose="020B0502020202020204" pitchFamily="34" charset="0"/>
              </a:defRPr>
            </a:lvl2pPr>
            <a:lvl3pPr>
              <a:defRPr sz="2000">
                <a:latin typeface="Century Gothic" panose="020B0502020202020204" pitchFamily="34" charset="0"/>
              </a:defRPr>
            </a:lvl3pPr>
            <a:lvl4pPr>
              <a:defRPr sz="1800">
                <a:latin typeface="Century Gothic" panose="020B0502020202020204" pitchFamily="34" charset="0"/>
              </a:defRPr>
            </a:lvl4pPr>
            <a:lvl5pPr>
              <a:defRPr sz="1800">
                <a:latin typeface="Century Gothic" panose="020B0502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a:latin typeface="Century Gothic" panose="020B0502020202020204" pitchFamily="34" charset="0"/>
              </a:defRPr>
            </a:lvl1pPr>
            <a:lvl2pPr>
              <a:defRPr sz="2400">
                <a:latin typeface="Century Gothic" panose="020B0502020202020204" pitchFamily="34" charset="0"/>
              </a:defRPr>
            </a:lvl2pPr>
            <a:lvl3pPr>
              <a:defRPr sz="2000">
                <a:latin typeface="Century Gothic" panose="020B0502020202020204" pitchFamily="34" charset="0"/>
              </a:defRPr>
            </a:lvl3pPr>
            <a:lvl4pPr>
              <a:defRPr sz="1800">
                <a:latin typeface="Century Gothic" panose="020B0502020202020204" pitchFamily="34" charset="0"/>
              </a:defRPr>
            </a:lvl4pPr>
            <a:lvl5pPr>
              <a:defRPr sz="1800">
                <a:latin typeface="Century Gothic" panose="020B0502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3"/>
          <p:cNvSpPr>
            <a:spLocks noGrp="1"/>
          </p:cNvSpPr>
          <p:nvPr>
            <p:ph type="body" sz="quarter" idx="10" hasCustomPrompt="1"/>
          </p:nvPr>
        </p:nvSpPr>
        <p:spPr>
          <a:xfrm>
            <a:off x="152400" y="209551"/>
            <a:ext cx="7239000" cy="457200"/>
          </a:xfrm>
          <a:prstGeom prst="rect">
            <a:avLst/>
          </a:prstGeom>
        </p:spPr>
        <p:txBody>
          <a:bodyPr/>
          <a:lstStyle>
            <a:lvl1pPr marL="0" indent="0">
              <a:spcBef>
                <a:spcPts val="0"/>
              </a:spcBef>
              <a:buNone/>
              <a:defRPr sz="2400">
                <a:solidFill>
                  <a:srgbClr val="EF7521"/>
                </a:solidFill>
                <a:latin typeface="Century Gothic" panose="020B0502020202020204" pitchFamily="34" charset="0"/>
              </a:defRPr>
            </a:lvl1pPr>
            <a:lvl2pPr marL="457200" indent="0">
              <a:buNone/>
              <a:defRPr sz="2400">
                <a:solidFill>
                  <a:srgbClr val="EF7521"/>
                </a:solidFill>
                <a:latin typeface="Century Gothic" panose="020B0502020202020204" pitchFamily="34" charset="0"/>
              </a:defRPr>
            </a:lvl2pPr>
            <a:lvl3pPr marL="914400" indent="0">
              <a:buNone/>
              <a:defRPr sz="2400">
                <a:solidFill>
                  <a:srgbClr val="EF7521"/>
                </a:solidFill>
                <a:latin typeface="Century Gothic" panose="020B0502020202020204" pitchFamily="34" charset="0"/>
              </a:defRPr>
            </a:lvl3pPr>
            <a:lvl4pPr marL="1371600" indent="0">
              <a:buNone/>
              <a:defRPr sz="2400">
                <a:solidFill>
                  <a:srgbClr val="EF7521"/>
                </a:solidFill>
                <a:latin typeface="Century Gothic" panose="020B0502020202020204" pitchFamily="34" charset="0"/>
              </a:defRPr>
            </a:lvl4pPr>
            <a:lvl5pPr marL="1828800" indent="0">
              <a:buNone/>
              <a:defRPr sz="2400">
                <a:solidFill>
                  <a:srgbClr val="EF7521"/>
                </a:solidFill>
                <a:latin typeface="Century Gothic" panose="020B0502020202020204" pitchFamily="34" charset="0"/>
              </a:defRPr>
            </a:lvl5pPr>
          </a:lstStyle>
          <a:p>
            <a:pPr lvl="0"/>
            <a:r>
              <a:rPr lang="en-US" dirty="0"/>
              <a:t>Click to edit Master title</a:t>
            </a:r>
          </a:p>
        </p:txBody>
      </p:sp>
    </p:spTree>
    <p:extLst>
      <p:ext uri="{BB962C8B-B14F-4D97-AF65-F5344CB8AC3E}">
        <p14:creationId xmlns:p14="http://schemas.microsoft.com/office/powerpoint/2010/main" val="4039828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00" y="1024061"/>
            <a:ext cx="4040188" cy="481012"/>
          </a:xfrm>
          <a:prstGeom prst="rect">
            <a:avLst/>
          </a:prstGeom>
        </p:spPr>
        <p:txBody>
          <a:bodyPr anchor="b"/>
          <a:lstStyle>
            <a:lvl1pPr marL="0" indent="0">
              <a:buNone/>
              <a:defRPr sz="2400" b="1">
                <a:solidFill>
                  <a:schemeClr val="accent6"/>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p:cNvSpPr>
            <a:spLocks noGrp="1"/>
          </p:cNvSpPr>
          <p:nvPr>
            <p:ph sz="half" idx="2" hasCustomPrompt="1"/>
          </p:nvPr>
        </p:nvSpPr>
        <p:spPr>
          <a:xfrm>
            <a:off x="457200" y="1631950"/>
            <a:ext cx="4040188" cy="2962275"/>
          </a:xfrm>
          <a:prstGeom prst="rect">
            <a:avLst/>
          </a:prstGeom>
        </p:spPr>
        <p:txBody>
          <a:bodyPr/>
          <a:lstStyle>
            <a:lvl1pPr>
              <a:defRPr sz="2400">
                <a:latin typeface="Century Gothic" panose="020B0502020202020204" pitchFamily="34" charset="0"/>
              </a:defRPr>
            </a:lvl1pPr>
            <a:lvl2pPr>
              <a:defRPr sz="2000">
                <a:latin typeface="Century Gothic" panose="020B0502020202020204" pitchFamily="34" charset="0"/>
              </a:defRPr>
            </a:lvl2pPr>
            <a:lvl3pPr>
              <a:defRPr sz="1800">
                <a:latin typeface="Century Gothic" panose="020B0502020202020204" pitchFamily="34" charset="0"/>
              </a:defRPr>
            </a:lvl3pPr>
            <a:lvl4pPr>
              <a:defRPr sz="1600">
                <a:latin typeface="Century Gothic" panose="020B0502020202020204" pitchFamily="34" charset="0"/>
              </a:defRPr>
            </a:lvl4pPr>
            <a:lvl5pPr>
              <a:defRPr sz="1600">
                <a:latin typeface="Century Gothic" panose="020B0502020202020204" pitchFamily="34" charset="0"/>
              </a:defRPr>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4645025" y="1016738"/>
            <a:ext cx="4041775" cy="481012"/>
          </a:xfrm>
          <a:prstGeom prst="rect">
            <a:avLst/>
          </a:prstGeom>
        </p:spPr>
        <p:txBody>
          <a:bodyPr anchor="b"/>
          <a:lstStyle>
            <a:lvl1pPr marL="0" indent="0">
              <a:buNone/>
              <a:defRPr sz="2400" b="1">
                <a:solidFill>
                  <a:schemeClr val="accent6"/>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p:cNvSpPr>
            <a:spLocks noGrp="1"/>
          </p:cNvSpPr>
          <p:nvPr>
            <p:ph sz="quarter" idx="4" hasCustomPrompt="1"/>
          </p:nvPr>
        </p:nvSpPr>
        <p:spPr>
          <a:xfrm>
            <a:off x="4645025" y="1631950"/>
            <a:ext cx="4041775" cy="2962275"/>
          </a:xfrm>
          <a:prstGeom prst="rect">
            <a:avLst/>
          </a:prstGeom>
        </p:spPr>
        <p:txBody>
          <a:bodyPr/>
          <a:lstStyle>
            <a:lvl1pPr>
              <a:defRPr sz="2400">
                <a:latin typeface="Century Gothic" panose="020B0502020202020204" pitchFamily="34" charset="0"/>
              </a:defRPr>
            </a:lvl1pPr>
            <a:lvl2pPr>
              <a:defRPr sz="2000">
                <a:latin typeface="Century Gothic" panose="020B0502020202020204" pitchFamily="34" charset="0"/>
              </a:defRPr>
            </a:lvl2pPr>
            <a:lvl3pPr>
              <a:defRPr sz="1800">
                <a:latin typeface="Century Gothic" panose="020B0502020202020204" pitchFamily="34" charset="0"/>
              </a:defRPr>
            </a:lvl3pPr>
            <a:lvl4pPr>
              <a:defRPr sz="1600">
                <a:latin typeface="Century Gothic" panose="020B0502020202020204" pitchFamily="34" charset="0"/>
              </a:defRPr>
            </a:lvl4pPr>
            <a:lvl5pPr>
              <a:defRPr sz="1600">
                <a:latin typeface="Century Gothic" panose="020B0502020202020204" pitchFamily="34" charset="0"/>
              </a:defRPr>
            </a:lvl5pPr>
            <a:lvl6pPr>
              <a:defRPr sz="1600"/>
            </a:lvl6pPr>
            <a:lvl7pPr>
              <a:defRPr sz="1600"/>
            </a:lvl7pPr>
            <a:lvl8pPr>
              <a:defRPr sz="1600"/>
            </a:lvl8pPr>
            <a:lvl9pPr>
              <a:defRPr sz="16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3"/>
          <p:cNvSpPr>
            <a:spLocks noGrp="1"/>
          </p:cNvSpPr>
          <p:nvPr>
            <p:ph type="body" sz="quarter" idx="10" hasCustomPrompt="1"/>
          </p:nvPr>
        </p:nvSpPr>
        <p:spPr>
          <a:xfrm>
            <a:off x="152400" y="209551"/>
            <a:ext cx="7239000" cy="381000"/>
          </a:xfrm>
          <a:prstGeom prst="rect">
            <a:avLst/>
          </a:prstGeom>
        </p:spPr>
        <p:txBody>
          <a:bodyPr/>
          <a:lstStyle>
            <a:lvl1pPr marL="0" indent="0">
              <a:spcBef>
                <a:spcPts val="0"/>
              </a:spcBef>
              <a:buNone/>
              <a:defRPr sz="2400">
                <a:solidFill>
                  <a:srgbClr val="EF7521"/>
                </a:solidFill>
                <a:latin typeface="Century Gothic" panose="020B0502020202020204" pitchFamily="34" charset="0"/>
              </a:defRPr>
            </a:lvl1pPr>
            <a:lvl2pPr marL="457200" indent="0">
              <a:buNone/>
              <a:defRPr sz="2400">
                <a:solidFill>
                  <a:srgbClr val="EF7521"/>
                </a:solidFill>
                <a:latin typeface="Century Gothic" panose="020B0502020202020204" pitchFamily="34" charset="0"/>
              </a:defRPr>
            </a:lvl2pPr>
            <a:lvl3pPr marL="914400" indent="0">
              <a:buNone/>
              <a:defRPr sz="2400">
                <a:solidFill>
                  <a:srgbClr val="EF7521"/>
                </a:solidFill>
                <a:latin typeface="Century Gothic" panose="020B0502020202020204" pitchFamily="34" charset="0"/>
              </a:defRPr>
            </a:lvl3pPr>
            <a:lvl4pPr marL="1371600" indent="0">
              <a:buNone/>
              <a:defRPr sz="2400">
                <a:solidFill>
                  <a:srgbClr val="EF7521"/>
                </a:solidFill>
                <a:latin typeface="Century Gothic" panose="020B0502020202020204" pitchFamily="34" charset="0"/>
              </a:defRPr>
            </a:lvl4pPr>
            <a:lvl5pPr marL="1828800" indent="0">
              <a:buNone/>
              <a:defRPr sz="2400">
                <a:solidFill>
                  <a:srgbClr val="EF7521"/>
                </a:solidFill>
                <a:latin typeface="Century Gothic" panose="020B0502020202020204" pitchFamily="34" charset="0"/>
              </a:defRPr>
            </a:lvl5pPr>
          </a:lstStyle>
          <a:p>
            <a:pPr lvl="0"/>
            <a:r>
              <a:rPr lang="en-US" dirty="0"/>
              <a:t>Click to edit Master title</a:t>
            </a:r>
          </a:p>
        </p:txBody>
      </p:sp>
      <p:cxnSp>
        <p:nvCxnSpPr>
          <p:cNvPr id="7" name="Straight Connector 6">
            <a:extLst>
              <a:ext uri="{FF2B5EF4-FFF2-40B4-BE49-F238E27FC236}">
                <a16:creationId xmlns:a16="http://schemas.microsoft.com/office/drawing/2014/main" id="{963A56B9-54D0-1D4E-907D-82E7CD12A3F5}"/>
              </a:ext>
            </a:extLst>
          </p:cNvPr>
          <p:cNvCxnSpPr/>
          <p:nvPr userDrawn="1"/>
        </p:nvCxnSpPr>
        <p:spPr>
          <a:xfrm>
            <a:off x="0" y="742950"/>
            <a:ext cx="74676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C4E0533-CFF1-FA4E-B5DD-CF6D5489C93F}"/>
              </a:ext>
            </a:extLst>
          </p:cNvPr>
          <p:cNvSpPr/>
          <p:nvPr userDrawn="1"/>
        </p:nvSpPr>
        <p:spPr>
          <a:xfrm>
            <a:off x="7467600" y="631318"/>
            <a:ext cx="228600" cy="2286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66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and Line">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7239000" cy="533400"/>
          </a:xfrm>
          <a:prstGeom prst="rect">
            <a:avLst/>
          </a:prstGeom>
        </p:spPr>
        <p:txBody>
          <a:bodyPr/>
          <a:lstStyle/>
          <a:p>
            <a:r>
              <a:rPr lang="en-US" dirty="0"/>
              <a:t>Click to edit Master title style</a:t>
            </a:r>
          </a:p>
        </p:txBody>
      </p:sp>
      <p:cxnSp>
        <p:nvCxnSpPr>
          <p:cNvPr id="3" name="Straight Connector 2">
            <a:extLst>
              <a:ext uri="{FF2B5EF4-FFF2-40B4-BE49-F238E27FC236}">
                <a16:creationId xmlns:a16="http://schemas.microsoft.com/office/drawing/2014/main" id="{1D1244DE-715A-8941-B61E-72494F292343}"/>
              </a:ext>
            </a:extLst>
          </p:cNvPr>
          <p:cNvCxnSpPr/>
          <p:nvPr userDrawn="1"/>
        </p:nvCxnSpPr>
        <p:spPr>
          <a:xfrm>
            <a:off x="0" y="742950"/>
            <a:ext cx="7467600" cy="0"/>
          </a:xfrm>
          <a:prstGeom prst="line">
            <a:avLst/>
          </a:prstGeom>
          <a:ln w="19050">
            <a:solidFill>
              <a:srgbClr val="727376"/>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C5A729A-67E9-A142-B2DB-12B78A53C944}"/>
              </a:ext>
            </a:extLst>
          </p:cNvPr>
          <p:cNvSpPr/>
          <p:nvPr userDrawn="1"/>
        </p:nvSpPr>
        <p:spPr>
          <a:xfrm>
            <a:off x="7467600" y="631318"/>
            <a:ext cx="228600" cy="228600"/>
          </a:xfrm>
          <a:prstGeom prst="ellipse">
            <a:avLst/>
          </a:prstGeom>
          <a:noFill/>
          <a:ln w="19050">
            <a:solidFill>
              <a:srgbClr val="EF75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490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2400" y="209550"/>
            <a:ext cx="7239000" cy="5334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42411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ve Design Steps">
    <p:spTree>
      <p:nvGrpSpPr>
        <p:cNvPr id="1" name=""/>
        <p:cNvGrpSpPr/>
        <p:nvPr/>
      </p:nvGrpSpPr>
      <p:grpSpPr>
        <a:xfrm>
          <a:off x="0" y="0"/>
          <a:ext cx="0" cy="0"/>
          <a:chOff x="0" y="0"/>
          <a:chExt cx="0" cy="0"/>
        </a:xfrm>
      </p:grpSpPr>
      <p:cxnSp>
        <p:nvCxnSpPr>
          <p:cNvPr id="3" name="Google Shape;883;p58">
            <a:extLst>
              <a:ext uri="{FF2B5EF4-FFF2-40B4-BE49-F238E27FC236}">
                <a16:creationId xmlns:a16="http://schemas.microsoft.com/office/drawing/2014/main" id="{E0C524F1-8CB1-8348-B3E4-1C818825CC5B}"/>
              </a:ext>
            </a:extLst>
          </p:cNvPr>
          <p:cNvCxnSpPr/>
          <p:nvPr/>
        </p:nvCxnSpPr>
        <p:spPr>
          <a:xfrm>
            <a:off x="804375" y="890025"/>
            <a:ext cx="7803600" cy="0"/>
          </a:xfrm>
          <a:prstGeom prst="straightConnector1">
            <a:avLst/>
          </a:prstGeom>
          <a:noFill/>
          <a:ln w="28575" cap="flat" cmpd="sng">
            <a:solidFill>
              <a:schemeClr val="accent6"/>
            </a:solidFill>
            <a:prstDash val="solid"/>
            <a:round/>
            <a:headEnd type="none" w="med" len="med"/>
            <a:tailEnd type="none" w="med" len="med"/>
          </a:ln>
        </p:spPr>
      </p:cxnSp>
      <p:sp>
        <p:nvSpPr>
          <p:cNvPr id="4" name="Google Shape;884;p58">
            <a:extLst>
              <a:ext uri="{FF2B5EF4-FFF2-40B4-BE49-F238E27FC236}">
                <a16:creationId xmlns:a16="http://schemas.microsoft.com/office/drawing/2014/main" id="{F754044C-B5B7-F543-97F1-F3ED49BDE304}"/>
              </a:ext>
            </a:extLst>
          </p:cNvPr>
          <p:cNvSpPr/>
          <p:nvPr/>
        </p:nvSpPr>
        <p:spPr>
          <a:xfrm>
            <a:off x="720325" y="819150"/>
            <a:ext cx="168000" cy="141750"/>
          </a:xfrm>
          <a:prstGeom prst="ellipse">
            <a:avLst/>
          </a:prstGeom>
          <a:solidFill>
            <a:schemeClr val="bg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85;p58">
            <a:extLst>
              <a:ext uri="{FF2B5EF4-FFF2-40B4-BE49-F238E27FC236}">
                <a16:creationId xmlns:a16="http://schemas.microsoft.com/office/drawing/2014/main" id="{7E089590-F9F6-CA4E-AB00-9B54354A59FB}"/>
              </a:ext>
            </a:extLst>
          </p:cNvPr>
          <p:cNvSpPr/>
          <p:nvPr/>
        </p:nvSpPr>
        <p:spPr>
          <a:xfrm>
            <a:off x="2671254" y="819150"/>
            <a:ext cx="168000" cy="141750"/>
          </a:xfrm>
          <a:prstGeom prst="ellipse">
            <a:avLst/>
          </a:prstGeom>
          <a:solidFill>
            <a:schemeClr val="bg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86;p58">
            <a:extLst>
              <a:ext uri="{FF2B5EF4-FFF2-40B4-BE49-F238E27FC236}">
                <a16:creationId xmlns:a16="http://schemas.microsoft.com/office/drawing/2014/main" id="{24EEB6B5-EBC6-3E44-A883-E9DA567B992F}"/>
              </a:ext>
            </a:extLst>
          </p:cNvPr>
          <p:cNvSpPr/>
          <p:nvPr/>
        </p:nvSpPr>
        <p:spPr>
          <a:xfrm>
            <a:off x="8524039" y="819150"/>
            <a:ext cx="168000" cy="14175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87;p58">
            <a:extLst>
              <a:ext uri="{FF2B5EF4-FFF2-40B4-BE49-F238E27FC236}">
                <a16:creationId xmlns:a16="http://schemas.microsoft.com/office/drawing/2014/main" id="{65ADFB5E-B354-794B-9589-BEDFE0FB81F4}"/>
              </a:ext>
            </a:extLst>
          </p:cNvPr>
          <p:cNvSpPr/>
          <p:nvPr/>
        </p:nvSpPr>
        <p:spPr>
          <a:xfrm>
            <a:off x="4622182" y="819150"/>
            <a:ext cx="168000" cy="14175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8;p58">
            <a:extLst>
              <a:ext uri="{FF2B5EF4-FFF2-40B4-BE49-F238E27FC236}">
                <a16:creationId xmlns:a16="http://schemas.microsoft.com/office/drawing/2014/main" id="{5A874F72-7EE9-934E-8F1A-CA5ADC869BD3}"/>
              </a:ext>
            </a:extLst>
          </p:cNvPr>
          <p:cNvSpPr txBox="1"/>
          <p:nvPr/>
        </p:nvSpPr>
        <p:spPr>
          <a:xfrm>
            <a:off x="152400" y="981994"/>
            <a:ext cx="1376700" cy="5229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9" name="Google Shape;889;p58">
            <a:extLst>
              <a:ext uri="{FF2B5EF4-FFF2-40B4-BE49-F238E27FC236}">
                <a16:creationId xmlns:a16="http://schemas.microsoft.com/office/drawing/2014/main" id="{9D874828-E17C-AA4B-8AC0-66FBBE9E626E}"/>
              </a:ext>
            </a:extLst>
          </p:cNvPr>
          <p:cNvSpPr txBox="1"/>
          <p:nvPr/>
        </p:nvSpPr>
        <p:spPr>
          <a:xfrm>
            <a:off x="7919700" y="981994"/>
            <a:ext cx="1376700" cy="5229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10" name="Google Shape;890;p58">
            <a:extLst>
              <a:ext uri="{FF2B5EF4-FFF2-40B4-BE49-F238E27FC236}">
                <a16:creationId xmlns:a16="http://schemas.microsoft.com/office/drawing/2014/main" id="{E274E2F6-1C5F-AE46-B9E8-0022E7D617F4}"/>
              </a:ext>
            </a:extLst>
          </p:cNvPr>
          <p:cNvSpPr txBox="1"/>
          <p:nvPr/>
        </p:nvSpPr>
        <p:spPr>
          <a:xfrm>
            <a:off x="4010850" y="981994"/>
            <a:ext cx="1427100" cy="5229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11" name="Google Shape;891;p58">
            <a:extLst>
              <a:ext uri="{FF2B5EF4-FFF2-40B4-BE49-F238E27FC236}">
                <a16:creationId xmlns:a16="http://schemas.microsoft.com/office/drawing/2014/main" id="{7093EEFE-5D81-7B40-AF4B-8508E48DDDCC}"/>
              </a:ext>
            </a:extLst>
          </p:cNvPr>
          <p:cNvSpPr txBox="1"/>
          <p:nvPr/>
        </p:nvSpPr>
        <p:spPr>
          <a:xfrm>
            <a:off x="2003925" y="981994"/>
            <a:ext cx="1532100" cy="5229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12" name="Google Shape;892;p58">
            <a:extLst>
              <a:ext uri="{FF2B5EF4-FFF2-40B4-BE49-F238E27FC236}">
                <a16:creationId xmlns:a16="http://schemas.microsoft.com/office/drawing/2014/main" id="{A8888C2F-98A3-184E-8AA2-DA553538D942}"/>
              </a:ext>
            </a:extLst>
          </p:cNvPr>
          <p:cNvSpPr/>
          <p:nvPr/>
        </p:nvSpPr>
        <p:spPr>
          <a:xfrm>
            <a:off x="6573111" y="819150"/>
            <a:ext cx="168000" cy="14175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3;p58">
            <a:extLst>
              <a:ext uri="{FF2B5EF4-FFF2-40B4-BE49-F238E27FC236}">
                <a16:creationId xmlns:a16="http://schemas.microsoft.com/office/drawing/2014/main" id="{D60E13A9-EF9F-7E4B-9CCB-C1141639DE4F}"/>
              </a:ext>
            </a:extLst>
          </p:cNvPr>
          <p:cNvSpPr txBox="1"/>
          <p:nvPr/>
        </p:nvSpPr>
        <p:spPr>
          <a:xfrm>
            <a:off x="5759250" y="981994"/>
            <a:ext cx="1829400" cy="5229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sp>
        <p:nvSpPr>
          <p:cNvPr id="14" name="Title 1">
            <a:extLst>
              <a:ext uri="{FF2B5EF4-FFF2-40B4-BE49-F238E27FC236}">
                <a16:creationId xmlns:a16="http://schemas.microsoft.com/office/drawing/2014/main" id="{9D2F52A0-6F0D-854A-B6DA-1E090A7EDDDF}"/>
              </a:ext>
            </a:extLst>
          </p:cNvPr>
          <p:cNvSpPr>
            <a:spLocks noGrp="1"/>
          </p:cNvSpPr>
          <p:nvPr userDrawn="1">
            <p:ph type="title"/>
          </p:nvPr>
        </p:nvSpPr>
        <p:spPr>
          <a:xfrm>
            <a:off x="152400" y="209550"/>
            <a:ext cx="7239000" cy="5334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869419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542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0" r:id="rId3"/>
    <p:sldLayoutId id="2147483663" r:id="rId4"/>
    <p:sldLayoutId id="2147483664" r:id="rId5"/>
    <p:sldLayoutId id="2147483665" r:id="rId6"/>
    <p:sldLayoutId id="2147483666" r:id="rId7"/>
    <p:sldLayoutId id="2147483677" r:id="rId8"/>
    <p:sldLayoutId id="2147483667" r:id="rId9"/>
    <p:sldLayoutId id="2147483668" r:id="rId10"/>
    <p:sldLayoutId id="2147483669" r:id="rId11"/>
    <p:sldLayoutId id="2147483671" r:id="rId12"/>
    <p:sldLayoutId id="2147483672" r:id="rId13"/>
    <p:sldLayoutId id="2147483673" r:id="rId14"/>
    <p:sldLayoutId id="2147483674" r:id="rId15"/>
    <p:sldLayoutId id="2147483675" r:id="rId16"/>
  </p:sldLayoutIdLst>
  <p:txStyles>
    <p:titleStyle>
      <a:lvl1pPr algn="l" defTabSz="914400" rtl="0" eaLnBrk="1" latinLnBrk="0" hangingPunct="1">
        <a:spcBef>
          <a:spcPct val="0"/>
        </a:spcBef>
        <a:buNone/>
        <a:defRPr sz="2400" kern="1200">
          <a:solidFill>
            <a:srgbClr val="EF7521"/>
          </a:solidFill>
          <a:latin typeface="Century Gothic" panose="020B0502020202020204"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Stuart_Car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www.amazon.com/Good-Charts-Smarter-Persuasive-Visualizations/dp/1633690709"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extremepresentation.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playground.tensorflow.org/#activation=sigmoid&amp;regularization=L1&amp;batchSize=20&amp;dataset=spiral&amp;regDataset=reg-plane&amp;learningRate=0.01&amp;regularizationRate=0.03&amp;noise=25&amp;networkShape=6,4,3,4,2,1&amp;seed=0.93511&amp;showTestData=true&amp;discretize=false&amp;percTrainData=90&amp;x=true&amp;y=true&amp;xTimesY=false&amp;xSquared=false&amp;ySquared=true&amp;cosX=false&amp;sinX=false&amp;cosY=false&amp;sinY=false&amp;collectStats=false&amp;problem=regression&amp;initZero=false&amp;hideText=false" TargetMode="Externa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hyperlink" Target="http://colah.github.io/posts/2014-07-FFN-Graphs-Vis/" TargetMode="Externa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hyperlink" Target="http://junkcharts.typepad.com/junk_charts/2013/01/ruining-the-cake-with-too-much-icing.html" TargetMode="Externa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62000" y="2190750"/>
            <a:ext cx="7265989" cy="838200"/>
          </a:xfrm>
        </p:spPr>
        <p:txBody>
          <a:bodyPr/>
          <a:lstStyle/>
          <a:p>
            <a:r>
              <a:rPr lang="en-US" dirty="0"/>
              <a:t>College of Emerging Technology </a:t>
            </a:r>
          </a:p>
          <a:p>
            <a:r>
              <a:rPr lang="en-US" sz="3200" b="1" dirty="0"/>
              <a:t>Visualizing Highly Connected Data</a:t>
            </a:r>
          </a:p>
        </p:txBody>
      </p:sp>
      <p:sp>
        <p:nvSpPr>
          <p:cNvPr id="2" name="TextBox 1">
            <a:extLst>
              <a:ext uri="{FF2B5EF4-FFF2-40B4-BE49-F238E27FC236}">
                <a16:creationId xmlns:a16="http://schemas.microsoft.com/office/drawing/2014/main" id="{7E042D54-F7D8-5E43-8CEC-223E7F82A946}"/>
              </a:ext>
            </a:extLst>
          </p:cNvPr>
          <p:cNvSpPr txBox="1"/>
          <p:nvPr/>
        </p:nvSpPr>
        <p:spPr>
          <a:xfrm>
            <a:off x="914400" y="3087392"/>
            <a:ext cx="4192558" cy="369332"/>
          </a:xfrm>
          <a:prstGeom prst="rect">
            <a:avLst/>
          </a:prstGeom>
          <a:noFill/>
        </p:spPr>
        <p:txBody>
          <a:bodyPr wrap="none" rtlCol="0">
            <a:spAutoFit/>
          </a:bodyPr>
          <a:lstStyle/>
          <a:p>
            <a:r>
              <a:rPr lang="en-US" dirty="0"/>
              <a:t>DRAFT version 0.01 updated Jan 16</a:t>
            </a:r>
            <a:r>
              <a:rPr lang="en-US" baseline="30000" dirty="0"/>
              <a:t>th</a:t>
            </a:r>
            <a:r>
              <a:rPr lang="en-US" dirty="0"/>
              <a:t>, 2019</a:t>
            </a:r>
          </a:p>
        </p:txBody>
      </p:sp>
    </p:spTree>
    <p:custDataLst>
      <p:tags r:id="rId1"/>
    </p:custDataLst>
    <p:extLst>
      <p:ext uri="{BB962C8B-B14F-4D97-AF65-F5344CB8AC3E}">
        <p14:creationId xmlns:p14="http://schemas.microsoft.com/office/powerpoint/2010/main" val="4288332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403455-D6F7-B941-A23B-43CE7A1D4401}"/>
              </a:ext>
            </a:extLst>
          </p:cNvPr>
          <p:cNvSpPr>
            <a:spLocks noGrp="1"/>
          </p:cNvSpPr>
          <p:nvPr>
            <p:ph type="body" idx="1"/>
          </p:nvPr>
        </p:nvSpPr>
        <p:spPr/>
        <p:txBody>
          <a:bodyPr/>
          <a:lstStyle/>
          <a:p>
            <a:r>
              <a:rPr lang="en-US" sz="2000" dirty="0"/>
              <a:t>Similar Patients Table</a:t>
            </a:r>
          </a:p>
        </p:txBody>
      </p:sp>
      <p:sp>
        <p:nvSpPr>
          <p:cNvPr id="4" name="Text Placeholder 3">
            <a:extLst>
              <a:ext uri="{FF2B5EF4-FFF2-40B4-BE49-F238E27FC236}">
                <a16:creationId xmlns:a16="http://schemas.microsoft.com/office/drawing/2014/main" id="{F008158D-81E8-7B41-B793-E18998168F5B}"/>
              </a:ext>
            </a:extLst>
          </p:cNvPr>
          <p:cNvSpPr>
            <a:spLocks noGrp="1"/>
          </p:cNvSpPr>
          <p:nvPr>
            <p:ph type="body" sz="quarter" idx="3"/>
          </p:nvPr>
        </p:nvSpPr>
        <p:spPr>
          <a:xfrm>
            <a:off x="4630510" y="1021253"/>
            <a:ext cx="4346575" cy="457200"/>
          </a:xfrm>
        </p:spPr>
        <p:txBody>
          <a:bodyPr/>
          <a:lstStyle/>
          <a:p>
            <a:r>
              <a:rPr lang="en-US" sz="2000" dirty="0"/>
              <a:t>Members Like Me Over Time</a:t>
            </a:r>
          </a:p>
        </p:txBody>
      </p:sp>
      <p:graphicFrame>
        <p:nvGraphicFramePr>
          <p:cNvPr id="7" name="Content Placeholder 6">
            <a:extLst>
              <a:ext uri="{FF2B5EF4-FFF2-40B4-BE49-F238E27FC236}">
                <a16:creationId xmlns:a16="http://schemas.microsoft.com/office/drawing/2014/main" id="{A61D7499-25ED-DB40-8F1B-ABD40D3BBF9C}"/>
              </a:ext>
            </a:extLst>
          </p:cNvPr>
          <p:cNvGraphicFramePr>
            <a:graphicFrameLocks noGrp="1"/>
          </p:cNvGraphicFramePr>
          <p:nvPr>
            <p:ph sz="quarter" idx="4"/>
            <p:extLst>
              <p:ext uri="{D42A27DB-BD31-4B8C-83A1-F6EECF244321}">
                <p14:modId xmlns:p14="http://schemas.microsoft.com/office/powerpoint/2010/main" val="1880605522"/>
              </p:ext>
            </p:extLst>
          </p:nvPr>
        </p:nvGraphicFramePr>
        <p:xfrm>
          <a:off x="381000" y="1938583"/>
          <a:ext cx="4041776" cy="2382520"/>
        </p:xfrm>
        <a:graphic>
          <a:graphicData uri="http://schemas.openxmlformats.org/drawingml/2006/table">
            <a:tbl>
              <a:tblPr firstRow="1" bandRow="1">
                <a:tableStyleId>{5C22544A-7EE6-4342-B048-85BDC9FD1C3A}</a:tableStyleId>
              </a:tblPr>
              <a:tblGrid>
                <a:gridCol w="1010444">
                  <a:extLst>
                    <a:ext uri="{9D8B030D-6E8A-4147-A177-3AD203B41FA5}">
                      <a16:colId xmlns:a16="http://schemas.microsoft.com/office/drawing/2014/main" val="1839660816"/>
                    </a:ext>
                  </a:extLst>
                </a:gridCol>
                <a:gridCol w="1010444">
                  <a:extLst>
                    <a:ext uri="{9D8B030D-6E8A-4147-A177-3AD203B41FA5}">
                      <a16:colId xmlns:a16="http://schemas.microsoft.com/office/drawing/2014/main" val="545429226"/>
                    </a:ext>
                  </a:extLst>
                </a:gridCol>
                <a:gridCol w="1010444">
                  <a:extLst>
                    <a:ext uri="{9D8B030D-6E8A-4147-A177-3AD203B41FA5}">
                      <a16:colId xmlns:a16="http://schemas.microsoft.com/office/drawing/2014/main" val="1815297073"/>
                    </a:ext>
                  </a:extLst>
                </a:gridCol>
                <a:gridCol w="1010444">
                  <a:extLst>
                    <a:ext uri="{9D8B030D-6E8A-4147-A177-3AD203B41FA5}">
                      <a16:colId xmlns:a16="http://schemas.microsoft.com/office/drawing/2014/main" val="2767799683"/>
                    </a:ext>
                  </a:extLst>
                </a:gridCol>
              </a:tblGrid>
              <a:tr h="370840">
                <a:tc>
                  <a:txBody>
                    <a:bodyPr/>
                    <a:lstStyle/>
                    <a:p>
                      <a:r>
                        <a:rPr lang="en-US" sz="1200" dirty="0"/>
                        <a:t>Patient ID</a:t>
                      </a:r>
                    </a:p>
                  </a:txBody>
                  <a:tcPr/>
                </a:tc>
                <a:tc>
                  <a:txBody>
                    <a:bodyPr/>
                    <a:lstStyle/>
                    <a:p>
                      <a:r>
                        <a:rPr lang="en-US" sz="1200" dirty="0"/>
                        <a:t>Jan 1 Activity Level</a:t>
                      </a:r>
                    </a:p>
                  </a:txBody>
                  <a:tcPr/>
                </a:tc>
                <a:tc>
                  <a:txBody>
                    <a:bodyPr/>
                    <a:lstStyle/>
                    <a:p>
                      <a:r>
                        <a:rPr lang="en-US" sz="1200" dirty="0"/>
                        <a:t>Jan 1FEV1/FVC</a:t>
                      </a:r>
                    </a:p>
                  </a:txBody>
                  <a:tcPr/>
                </a:tc>
                <a:tc>
                  <a:txBody>
                    <a:bodyPr/>
                    <a:lstStyle/>
                    <a:p>
                      <a:r>
                        <a:rPr lang="en-US" sz="1200" dirty="0"/>
                        <a:t>Feb 1 Activity Level</a:t>
                      </a:r>
                    </a:p>
                  </a:txBody>
                  <a:tcPr/>
                </a:tc>
                <a:extLst>
                  <a:ext uri="{0D108BD9-81ED-4DB2-BD59-A6C34878D82A}">
                    <a16:rowId xmlns:a16="http://schemas.microsoft.com/office/drawing/2014/main" val="1871382520"/>
                  </a:ext>
                </a:extLst>
              </a:tr>
              <a:tr h="370840">
                <a:tc>
                  <a:txBody>
                    <a:bodyPr/>
                    <a:lstStyle/>
                    <a:p>
                      <a:r>
                        <a:rPr lang="en-US" sz="1200" dirty="0"/>
                        <a:t>This patient</a:t>
                      </a:r>
                    </a:p>
                  </a:txBody>
                  <a:tcPr/>
                </a:tc>
                <a:tc>
                  <a:txBody>
                    <a:bodyPr/>
                    <a:lstStyle/>
                    <a:p>
                      <a:r>
                        <a:rPr lang="en-US" sz="1200" dirty="0"/>
                        <a:t>5.5</a:t>
                      </a:r>
                    </a:p>
                  </a:txBody>
                  <a:tcPr/>
                </a:tc>
                <a:tc>
                  <a:txBody>
                    <a:bodyPr/>
                    <a:lstStyle/>
                    <a:p>
                      <a:r>
                        <a:rPr lang="en-US" sz="1200" dirty="0"/>
                        <a:t>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5.5</a:t>
                      </a:r>
                    </a:p>
                  </a:txBody>
                  <a:tcPr/>
                </a:tc>
                <a:extLst>
                  <a:ext uri="{0D108BD9-81ED-4DB2-BD59-A6C34878D82A}">
                    <a16:rowId xmlns:a16="http://schemas.microsoft.com/office/drawing/2014/main" val="2323416875"/>
                  </a:ext>
                </a:extLst>
              </a:tr>
              <a:tr h="370840">
                <a:tc>
                  <a:txBody>
                    <a:bodyPr/>
                    <a:lstStyle/>
                    <a:p>
                      <a:r>
                        <a:rPr lang="en-US" sz="1200" dirty="0"/>
                        <a:t>Similar patient 1</a:t>
                      </a:r>
                    </a:p>
                  </a:txBody>
                  <a:tcPr/>
                </a:tc>
                <a:tc>
                  <a:txBody>
                    <a:bodyPr/>
                    <a:lstStyle/>
                    <a:p>
                      <a:r>
                        <a:rPr lang="en-US" sz="1200" dirty="0"/>
                        <a:t>5.7</a:t>
                      </a:r>
                    </a:p>
                  </a:txBody>
                  <a:tcPr/>
                </a:tc>
                <a:tc>
                  <a:txBody>
                    <a:bodyPr/>
                    <a:lstStyle/>
                    <a:p>
                      <a:r>
                        <a:rPr lang="en-US" sz="1200" dirty="0"/>
                        <a:t>70</a:t>
                      </a:r>
                    </a:p>
                  </a:txBody>
                  <a:tcPr/>
                </a:tc>
                <a:tc>
                  <a:txBody>
                    <a:bodyPr/>
                    <a:lstStyle/>
                    <a:p>
                      <a:r>
                        <a:rPr lang="en-US" sz="1200" dirty="0"/>
                        <a:t>5.8</a:t>
                      </a:r>
                    </a:p>
                  </a:txBody>
                  <a:tcPr/>
                </a:tc>
                <a:extLst>
                  <a:ext uri="{0D108BD9-81ED-4DB2-BD59-A6C34878D82A}">
                    <a16:rowId xmlns:a16="http://schemas.microsoft.com/office/drawing/2014/main" val="14473596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 patient 2</a:t>
                      </a:r>
                    </a:p>
                  </a:txBody>
                  <a:tcPr/>
                </a:tc>
                <a:tc>
                  <a:txBody>
                    <a:bodyPr/>
                    <a:lstStyle/>
                    <a:p>
                      <a:r>
                        <a:rPr lang="en-US" sz="1200" dirty="0"/>
                        <a:t>5.2</a:t>
                      </a:r>
                    </a:p>
                  </a:txBody>
                  <a:tcPr/>
                </a:tc>
                <a:tc>
                  <a:txBody>
                    <a:bodyPr/>
                    <a:lstStyle/>
                    <a:p>
                      <a:r>
                        <a:rPr lang="en-US" sz="1200" dirty="0"/>
                        <a:t>75</a:t>
                      </a:r>
                    </a:p>
                  </a:txBody>
                  <a:tcPr/>
                </a:tc>
                <a:tc>
                  <a:txBody>
                    <a:bodyPr/>
                    <a:lstStyle/>
                    <a:p>
                      <a:r>
                        <a:rPr lang="en-US" sz="1200" dirty="0"/>
                        <a:t>6.2</a:t>
                      </a:r>
                    </a:p>
                  </a:txBody>
                  <a:tcPr/>
                </a:tc>
                <a:extLst>
                  <a:ext uri="{0D108BD9-81ED-4DB2-BD59-A6C34878D82A}">
                    <a16:rowId xmlns:a16="http://schemas.microsoft.com/office/drawing/2014/main" val="20459258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Similar patient 3</a:t>
                      </a:r>
                    </a:p>
                  </a:txBody>
                  <a:tcPr/>
                </a:tc>
                <a:tc>
                  <a:txBody>
                    <a:bodyPr/>
                    <a:lstStyle/>
                    <a:p>
                      <a:r>
                        <a:rPr lang="en-US" sz="1200" dirty="0"/>
                        <a:t>6.2</a:t>
                      </a:r>
                    </a:p>
                  </a:txBody>
                  <a:tcPr/>
                </a:tc>
                <a:tc>
                  <a:txBody>
                    <a:bodyPr/>
                    <a:lstStyle/>
                    <a:p>
                      <a:r>
                        <a:rPr lang="en-US" sz="1200" dirty="0"/>
                        <a:t>80</a:t>
                      </a:r>
                    </a:p>
                  </a:txBody>
                  <a:tcPr/>
                </a:tc>
                <a:tc>
                  <a:txBody>
                    <a:bodyPr/>
                    <a:lstStyle/>
                    <a:p>
                      <a:r>
                        <a:rPr lang="en-US" sz="1200" dirty="0"/>
                        <a:t>5.7</a:t>
                      </a:r>
                    </a:p>
                  </a:txBody>
                  <a:tcPr/>
                </a:tc>
                <a:extLst>
                  <a:ext uri="{0D108BD9-81ED-4DB2-BD59-A6C34878D82A}">
                    <a16:rowId xmlns:a16="http://schemas.microsoft.com/office/drawing/2014/main" val="1187883927"/>
                  </a:ext>
                </a:extLst>
              </a:tr>
            </a:tbl>
          </a:graphicData>
        </a:graphic>
      </p:graphicFrame>
      <p:sp>
        <p:nvSpPr>
          <p:cNvPr id="6" name="Text Placeholder 5">
            <a:extLst>
              <a:ext uri="{FF2B5EF4-FFF2-40B4-BE49-F238E27FC236}">
                <a16:creationId xmlns:a16="http://schemas.microsoft.com/office/drawing/2014/main" id="{C88813C7-D4B6-9543-8ED0-A7F0DE7283E7}"/>
              </a:ext>
            </a:extLst>
          </p:cNvPr>
          <p:cNvSpPr>
            <a:spLocks noGrp="1"/>
          </p:cNvSpPr>
          <p:nvPr>
            <p:ph type="body" sz="quarter" idx="10"/>
          </p:nvPr>
        </p:nvSpPr>
        <p:spPr/>
        <p:txBody>
          <a:bodyPr/>
          <a:lstStyle/>
          <a:p>
            <a:r>
              <a:rPr lang="en-US" dirty="0"/>
              <a:t>Tabular vs. Clustering with Over Time Movement</a:t>
            </a:r>
          </a:p>
        </p:txBody>
      </p:sp>
      <p:pic>
        <p:nvPicPr>
          <p:cNvPr id="9" name="Picture 8">
            <a:extLst>
              <a:ext uri="{FF2B5EF4-FFF2-40B4-BE49-F238E27FC236}">
                <a16:creationId xmlns:a16="http://schemas.microsoft.com/office/drawing/2014/main" id="{93BED5DF-5BC2-DE48-8CCF-4DC557247091}"/>
              </a:ext>
            </a:extLst>
          </p:cNvPr>
          <p:cNvPicPr>
            <a:picLocks noChangeAspect="1"/>
          </p:cNvPicPr>
          <p:nvPr/>
        </p:nvPicPr>
        <p:blipFill>
          <a:blip r:embed="rId2"/>
          <a:stretch>
            <a:fillRect/>
          </a:stretch>
        </p:blipFill>
        <p:spPr>
          <a:xfrm>
            <a:off x="4615996" y="1937676"/>
            <a:ext cx="3800840" cy="2196240"/>
          </a:xfrm>
          <a:prstGeom prst="rect">
            <a:avLst/>
          </a:prstGeom>
        </p:spPr>
      </p:pic>
      <p:cxnSp>
        <p:nvCxnSpPr>
          <p:cNvPr id="11" name="Straight Arrow Connector 10">
            <a:extLst>
              <a:ext uri="{FF2B5EF4-FFF2-40B4-BE49-F238E27FC236}">
                <a16:creationId xmlns:a16="http://schemas.microsoft.com/office/drawing/2014/main" id="{6796EFEE-9635-EB47-BC52-2CEB003E8C68}"/>
              </a:ext>
            </a:extLst>
          </p:cNvPr>
          <p:cNvCxnSpPr/>
          <p:nvPr/>
        </p:nvCxnSpPr>
        <p:spPr>
          <a:xfrm>
            <a:off x="4838694" y="4248150"/>
            <a:ext cx="32766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E60DC8-B70C-CE4C-BB28-84650EE79CCD}"/>
              </a:ext>
            </a:extLst>
          </p:cNvPr>
          <p:cNvSpPr txBox="1"/>
          <p:nvPr/>
        </p:nvSpPr>
        <p:spPr>
          <a:xfrm>
            <a:off x="5579686" y="4338042"/>
            <a:ext cx="1811714" cy="369332"/>
          </a:xfrm>
          <a:prstGeom prst="rect">
            <a:avLst/>
          </a:prstGeom>
          <a:noFill/>
        </p:spPr>
        <p:txBody>
          <a:bodyPr wrap="none" rtlCol="0">
            <a:spAutoFit/>
          </a:bodyPr>
          <a:lstStyle/>
          <a:p>
            <a:r>
              <a:rPr lang="en-US" dirty="0"/>
              <a:t>Time series slider</a:t>
            </a:r>
          </a:p>
        </p:txBody>
      </p:sp>
      <p:sp>
        <p:nvSpPr>
          <p:cNvPr id="13" name="TextBox 12">
            <a:extLst>
              <a:ext uri="{FF2B5EF4-FFF2-40B4-BE49-F238E27FC236}">
                <a16:creationId xmlns:a16="http://schemas.microsoft.com/office/drawing/2014/main" id="{3C9F35DF-164D-E844-9CDC-E861D5824AE0}"/>
              </a:ext>
            </a:extLst>
          </p:cNvPr>
          <p:cNvSpPr txBox="1"/>
          <p:nvPr/>
        </p:nvSpPr>
        <p:spPr>
          <a:xfrm>
            <a:off x="4884955" y="4707374"/>
            <a:ext cx="3184077" cy="276999"/>
          </a:xfrm>
          <a:prstGeom prst="rect">
            <a:avLst/>
          </a:prstGeom>
          <a:noFill/>
        </p:spPr>
        <p:txBody>
          <a:bodyPr wrap="none" rtlCol="0">
            <a:spAutoFit/>
          </a:bodyPr>
          <a:lstStyle/>
          <a:p>
            <a:r>
              <a:rPr lang="en-US" sz="1200" dirty="0"/>
              <a:t>See https://</a:t>
            </a:r>
            <a:r>
              <a:rPr lang="en-US" sz="1200" dirty="0" err="1"/>
              <a:t>graphs.optum.com</a:t>
            </a:r>
            <a:r>
              <a:rPr lang="en-US" sz="1200" dirty="0"/>
              <a:t>/IoT-</a:t>
            </a:r>
            <a:r>
              <a:rPr lang="en-US" sz="1200" dirty="0" err="1"/>
              <a:t>journey.html</a:t>
            </a:r>
            <a:endParaRPr lang="en-US" sz="1200" dirty="0"/>
          </a:p>
        </p:txBody>
      </p:sp>
    </p:spTree>
    <p:extLst>
      <p:ext uri="{BB962C8B-B14F-4D97-AF65-F5344CB8AC3E}">
        <p14:creationId xmlns:p14="http://schemas.microsoft.com/office/powerpoint/2010/main" val="2072519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pic>
        <p:nvPicPr>
          <p:cNvPr id="101" name="Google Shape;101;p19" descr="capabilities_triangle_graph.png"/>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1000" y="590550"/>
            <a:ext cx="2895599" cy="4140610"/>
          </a:xfrm>
          <a:prstGeom prst="rect">
            <a:avLst/>
          </a:prstGeom>
          <a:noFill/>
          <a:ln>
            <a:noFill/>
          </a:ln>
        </p:spPr>
      </p:pic>
      <p:sp>
        <p:nvSpPr>
          <p:cNvPr id="102" name="Google Shape;102;p19"/>
          <p:cNvSpPr txBox="1"/>
          <p:nvPr/>
        </p:nvSpPr>
        <p:spPr>
          <a:xfrm>
            <a:off x="4226170" y="1733550"/>
            <a:ext cx="4641900" cy="2209200"/>
          </a:xfrm>
          <a:prstGeom prst="rect">
            <a:avLst/>
          </a:prstGeom>
          <a:noFill/>
          <a:ln>
            <a:noFill/>
          </a:ln>
        </p:spPr>
        <p:txBody>
          <a:bodyPr spcFirstLastPara="1" wrap="square" lIns="91425" tIns="91425" rIns="91425" bIns="91425" anchor="ctr" anchorCtr="0">
            <a:noAutofit/>
          </a:bodyPr>
          <a:lstStyle/>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Data Architecture, Visualization &amp; Training</a:t>
            </a:r>
            <a:endParaRPr dirty="0">
              <a:solidFill>
                <a:srgbClr val="434343"/>
              </a:solidFill>
              <a:latin typeface="Calibri"/>
              <a:ea typeface="Calibri"/>
              <a:cs typeface="Calibri"/>
              <a:sym typeface="Calibri"/>
            </a:endParaRPr>
          </a:p>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Reactive User Interfaces</a:t>
            </a:r>
            <a:endParaRPr dirty="0">
              <a:solidFill>
                <a:srgbClr val="434343"/>
              </a:solidFill>
              <a:latin typeface="Calibri"/>
              <a:ea typeface="Calibri"/>
              <a:cs typeface="Calibri"/>
              <a:sym typeface="Calibri"/>
            </a:endParaRPr>
          </a:p>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Lean Product Discovery &amp; Rapid Prototyping</a:t>
            </a:r>
            <a:endParaRPr dirty="0">
              <a:solidFill>
                <a:srgbClr val="434343"/>
              </a:solidFill>
              <a:latin typeface="Calibri"/>
              <a:ea typeface="Calibri"/>
              <a:cs typeface="Calibri"/>
              <a:sym typeface="Calibri"/>
            </a:endParaRPr>
          </a:p>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Productizing Research &amp; Innovation Projects</a:t>
            </a:r>
            <a:endParaRPr dirty="0">
              <a:solidFill>
                <a:srgbClr val="434343"/>
              </a:solidFill>
              <a:latin typeface="Calibri"/>
              <a:ea typeface="Calibri"/>
              <a:cs typeface="Calibri"/>
              <a:sym typeface="Calibri"/>
            </a:endParaRPr>
          </a:p>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Custom Software for Scientific Computing</a:t>
            </a:r>
            <a:endParaRPr dirty="0">
              <a:solidFill>
                <a:srgbClr val="434343"/>
              </a:solidFill>
              <a:latin typeface="Calibri"/>
              <a:ea typeface="Calibri"/>
              <a:cs typeface="Calibri"/>
              <a:sym typeface="Calibri"/>
            </a:endParaRPr>
          </a:p>
          <a:p>
            <a:pPr marL="342900" lvl="0" indent="-342900" algn="l" rtl="0">
              <a:lnSpc>
                <a:spcPct val="115000"/>
              </a:lnSpc>
              <a:spcBef>
                <a:spcPts val="0"/>
              </a:spcBef>
              <a:spcAft>
                <a:spcPts val="0"/>
              </a:spcAft>
              <a:buFont typeface="+mj-lt"/>
              <a:buAutoNum type="arabicPeriod"/>
            </a:pPr>
            <a:r>
              <a:rPr lang="en" dirty="0">
                <a:solidFill>
                  <a:srgbClr val="434343"/>
                </a:solidFill>
                <a:latin typeface="Calibri"/>
                <a:ea typeface="Calibri"/>
                <a:cs typeface="Calibri"/>
                <a:sym typeface="Calibri"/>
              </a:rPr>
              <a:t>Data Science &amp; Machine Learning</a:t>
            </a:r>
            <a:endParaRPr dirty="0">
              <a:solidFill>
                <a:srgbClr val="434343"/>
              </a:solidFill>
              <a:latin typeface="Calibri"/>
              <a:ea typeface="Calibri"/>
              <a:cs typeface="Calibri"/>
              <a:sym typeface="Calibri"/>
            </a:endParaRPr>
          </a:p>
        </p:txBody>
      </p:sp>
      <p:sp>
        <p:nvSpPr>
          <p:cNvPr id="2" name="Title 1">
            <a:extLst>
              <a:ext uri="{FF2B5EF4-FFF2-40B4-BE49-F238E27FC236}">
                <a16:creationId xmlns:a16="http://schemas.microsoft.com/office/drawing/2014/main" id="{AA614B14-E1AF-7440-8C2B-2AEE123EA63E}"/>
              </a:ext>
            </a:extLst>
          </p:cNvPr>
          <p:cNvSpPr>
            <a:spLocks noGrp="1"/>
          </p:cNvSpPr>
          <p:nvPr>
            <p:ph type="title"/>
          </p:nvPr>
        </p:nvSpPr>
        <p:spPr>
          <a:xfrm>
            <a:off x="11163" y="0"/>
            <a:ext cx="7380237" cy="514350"/>
          </a:xfrm>
        </p:spPr>
        <p:txBody>
          <a:bodyPr/>
          <a:lstStyle/>
          <a:p>
            <a:r>
              <a:rPr lang="en-US" b="1" dirty="0">
                <a:latin typeface="Calibri"/>
                <a:ea typeface="Calibri"/>
                <a:cs typeface="Calibri"/>
                <a:sym typeface="Calibri"/>
              </a:rPr>
              <a:t>Bringing Challenging Product Ideas to Life</a:t>
            </a:r>
            <a:endParaRPr lang="en-US" dirty="0"/>
          </a:p>
        </p:txBody>
      </p:sp>
      <p:sp>
        <p:nvSpPr>
          <p:cNvPr id="103" name="Google Shape;103;p19"/>
          <p:cNvSpPr txBox="1">
            <a:spLocks noGrp="1"/>
          </p:cNvSpPr>
          <p:nvPr>
            <p:ph type="sldNum" idx="4294967295"/>
          </p:nvPr>
        </p:nvSpPr>
        <p:spPr>
          <a:xfrm>
            <a:off x="8594725" y="4662488"/>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dk1"/>
                </a:solidFill>
                <a:latin typeface="Proxima Nova"/>
                <a:ea typeface="Proxima Nova"/>
                <a:cs typeface="Proxima Nova"/>
                <a:sym typeface="Proxima Nova"/>
              </a:rPr>
              <a:t>11</a:t>
            </a:fld>
            <a:endParaRPr>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221603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4967E9-421A-104F-BCD0-0357694F81ED}"/>
              </a:ext>
            </a:extLst>
          </p:cNvPr>
          <p:cNvSpPr>
            <a:spLocks noGrp="1"/>
          </p:cNvSpPr>
          <p:nvPr>
            <p:ph type="title"/>
          </p:nvPr>
        </p:nvSpPr>
        <p:spPr>
          <a:xfrm>
            <a:off x="11163" y="209550"/>
            <a:ext cx="7380237" cy="533400"/>
          </a:xfrm>
        </p:spPr>
        <p:txBody>
          <a:bodyPr/>
          <a:lstStyle/>
          <a:p>
            <a:r>
              <a:rPr lang="en-US" dirty="0"/>
              <a:t>Knowledge Domain Overlaps</a:t>
            </a:r>
          </a:p>
        </p:txBody>
      </p:sp>
      <p:sp>
        <p:nvSpPr>
          <p:cNvPr id="7" name="Oval 6">
            <a:extLst>
              <a:ext uri="{FF2B5EF4-FFF2-40B4-BE49-F238E27FC236}">
                <a16:creationId xmlns:a16="http://schemas.microsoft.com/office/drawing/2014/main" id="{6A396072-49E8-9A4C-AC4C-607639B201D2}"/>
              </a:ext>
            </a:extLst>
          </p:cNvPr>
          <p:cNvSpPr/>
          <p:nvPr/>
        </p:nvSpPr>
        <p:spPr>
          <a:xfrm>
            <a:off x="457200" y="1132114"/>
            <a:ext cx="1955045" cy="12110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User Experience</a:t>
            </a:r>
          </a:p>
          <a:p>
            <a:pPr algn="ctr"/>
            <a:r>
              <a:rPr lang="en-US" sz="2000" b="1" dirty="0">
                <a:solidFill>
                  <a:schemeClr val="tx1"/>
                </a:solidFill>
                <a:latin typeface="Arial Narrow" panose="020B0604020202020204" pitchFamily="34" charset="0"/>
                <a:cs typeface="Arial Narrow" panose="020B0604020202020204" pitchFamily="34" charset="0"/>
              </a:rPr>
              <a:t>Design (UX)</a:t>
            </a:r>
          </a:p>
        </p:txBody>
      </p:sp>
      <p:sp>
        <p:nvSpPr>
          <p:cNvPr id="8" name="Oval 7">
            <a:extLst>
              <a:ext uri="{FF2B5EF4-FFF2-40B4-BE49-F238E27FC236}">
                <a16:creationId xmlns:a16="http://schemas.microsoft.com/office/drawing/2014/main" id="{0FBACA45-7E8D-3C42-AC8B-9F665C15F327}"/>
              </a:ext>
            </a:extLst>
          </p:cNvPr>
          <p:cNvSpPr/>
          <p:nvPr/>
        </p:nvSpPr>
        <p:spPr>
          <a:xfrm>
            <a:off x="6566277" y="1132114"/>
            <a:ext cx="1650245" cy="12110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Graph Models</a:t>
            </a:r>
          </a:p>
        </p:txBody>
      </p:sp>
      <p:sp>
        <p:nvSpPr>
          <p:cNvPr id="9" name="Oval 8">
            <a:extLst>
              <a:ext uri="{FF2B5EF4-FFF2-40B4-BE49-F238E27FC236}">
                <a16:creationId xmlns:a16="http://schemas.microsoft.com/office/drawing/2014/main" id="{20EE5092-1AEB-4441-AEAB-6312028FBB3E}"/>
              </a:ext>
            </a:extLst>
          </p:cNvPr>
          <p:cNvSpPr/>
          <p:nvPr/>
        </p:nvSpPr>
        <p:spPr>
          <a:xfrm>
            <a:off x="659862" y="3389596"/>
            <a:ext cx="1981200" cy="12110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Graph Algorithms</a:t>
            </a:r>
          </a:p>
        </p:txBody>
      </p:sp>
      <p:sp>
        <p:nvSpPr>
          <p:cNvPr id="10" name="Oval 9">
            <a:extLst>
              <a:ext uri="{FF2B5EF4-FFF2-40B4-BE49-F238E27FC236}">
                <a16:creationId xmlns:a16="http://schemas.microsoft.com/office/drawing/2014/main" id="{63E984C8-2653-EE49-9677-AADE0D135CF2}"/>
              </a:ext>
            </a:extLst>
          </p:cNvPr>
          <p:cNvSpPr/>
          <p:nvPr/>
        </p:nvSpPr>
        <p:spPr>
          <a:xfrm>
            <a:off x="2909768" y="2190394"/>
            <a:ext cx="2950737" cy="1396552"/>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Visualizing</a:t>
            </a:r>
          </a:p>
          <a:p>
            <a:pPr algn="ctr"/>
            <a:r>
              <a:rPr lang="en-US" sz="2000" b="1" dirty="0">
                <a:solidFill>
                  <a:schemeClr val="tx1"/>
                </a:solidFill>
                <a:latin typeface="Arial Narrow" panose="020B0604020202020204" pitchFamily="34" charset="0"/>
                <a:cs typeface="Arial Narrow" panose="020B0604020202020204" pitchFamily="34" charset="0"/>
              </a:rPr>
              <a:t>Complex</a:t>
            </a:r>
          </a:p>
          <a:p>
            <a:pPr algn="ctr"/>
            <a:r>
              <a:rPr lang="en-US" sz="2000" b="1" dirty="0">
                <a:solidFill>
                  <a:schemeClr val="tx1"/>
                </a:solidFill>
                <a:latin typeface="Arial Narrow" panose="020B0604020202020204" pitchFamily="34" charset="0"/>
                <a:cs typeface="Arial Narrow" panose="020B0604020202020204" pitchFamily="34" charset="0"/>
              </a:rPr>
              <a:t>Relationships</a:t>
            </a:r>
          </a:p>
        </p:txBody>
      </p:sp>
      <p:sp>
        <p:nvSpPr>
          <p:cNvPr id="11" name="Oval 10">
            <a:extLst>
              <a:ext uri="{FF2B5EF4-FFF2-40B4-BE49-F238E27FC236}">
                <a16:creationId xmlns:a16="http://schemas.microsoft.com/office/drawing/2014/main" id="{FB1992FF-A654-2445-A0DF-FA043AF41539}"/>
              </a:ext>
            </a:extLst>
          </p:cNvPr>
          <p:cNvSpPr/>
          <p:nvPr/>
        </p:nvSpPr>
        <p:spPr>
          <a:xfrm>
            <a:off x="6324600" y="3507502"/>
            <a:ext cx="1939463" cy="121103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Optum</a:t>
            </a:r>
            <a:br>
              <a:rPr lang="en-US" sz="2000" b="1" dirty="0">
                <a:solidFill>
                  <a:schemeClr val="tx1"/>
                </a:solidFill>
                <a:latin typeface="Arial Narrow" panose="020B0604020202020204" pitchFamily="34" charset="0"/>
                <a:cs typeface="Arial Narrow" panose="020B0604020202020204" pitchFamily="34" charset="0"/>
              </a:rPr>
            </a:br>
            <a:r>
              <a:rPr lang="en-US" sz="2000" b="1" dirty="0">
                <a:solidFill>
                  <a:schemeClr val="tx1"/>
                </a:solidFill>
                <a:latin typeface="Arial Narrow" panose="020B0604020202020204" pitchFamily="34" charset="0"/>
                <a:cs typeface="Arial Narrow" panose="020B0604020202020204" pitchFamily="34" charset="0"/>
              </a:rPr>
              <a:t>Use Cases</a:t>
            </a:r>
          </a:p>
          <a:p>
            <a:pPr algn="ctr"/>
            <a:r>
              <a:rPr lang="en-US" sz="2000" b="1" dirty="0">
                <a:solidFill>
                  <a:schemeClr val="tx1"/>
                </a:solidFill>
                <a:latin typeface="Arial Narrow" panose="020B0604020202020204" pitchFamily="34" charset="0"/>
                <a:cs typeface="Arial Narrow" panose="020B0604020202020204" pitchFamily="34" charset="0"/>
              </a:rPr>
              <a:t>(clinical)</a:t>
            </a:r>
          </a:p>
        </p:txBody>
      </p:sp>
      <p:cxnSp>
        <p:nvCxnSpPr>
          <p:cNvPr id="13" name="Straight Arrow Connector 12">
            <a:extLst>
              <a:ext uri="{FF2B5EF4-FFF2-40B4-BE49-F238E27FC236}">
                <a16:creationId xmlns:a16="http://schemas.microsoft.com/office/drawing/2014/main" id="{D87938ED-79A8-D340-B4B6-24782EFD9558}"/>
              </a:ext>
            </a:extLst>
          </p:cNvPr>
          <p:cNvCxnSpPr>
            <a:cxnSpLocks/>
            <a:stCxn id="7" idx="6"/>
            <a:endCxn id="10" idx="1"/>
          </p:cNvCxnSpPr>
          <p:nvPr/>
        </p:nvCxnSpPr>
        <p:spPr>
          <a:xfrm>
            <a:off x="2412245" y="1737632"/>
            <a:ext cx="929648" cy="657282"/>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6578DA-ABA1-2D45-95F8-FD665039AA16}"/>
              </a:ext>
            </a:extLst>
          </p:cNvPr>
          <p:cNvCxnSpPr>
            <a:cxnSpLocks/>
            <a:stCxn id="9" idx="6"/>
            <a:endCxn id="10" idx="3"/>
          </p:cNvCxnSpPr>
          <p:nvPr/>
        </p:nvCxnSpPr>
        <p:spPr>
          <a:xfrm flipV="1">
            <a:off x="2641062" y="3382426"/>
            <a:ext cx="700831" cy="612688"/>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B9FCCC-5C74-CC4E-9A2A-966EF56898DC}"/>
              </a:ext>
            </a:extLst>
          </p:cNvPr>
          <p:cNvCxnSpPr>
            <a:cxnSpLocks/>
            <a:stCxn id="8" idx="2"/>
            <a:endCxn id="10" idx="7"/>
          </p:cNvCxnSpPr>
          <p:nvPr/>
        </p:nvCxnSpPr>
        <p:spPr>
          <a:xfrm flipH="1">
            <a:off x="5428380" y="1737632"/>
            <a:ext cx="1137897" cy="657282"/>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6AED472-3D36-6441-9DB8-A5FC872BF840}"/>
              </a:ext>
            </a:extLst>
          </p:cNvPr>
          <p:cNvCxnSpPr>
            <a:cxnSpLocks/>
            <a:stCxn id="11" idx="2"/>
            <a:endCxn id="10" idx="5"/>
          </p:cNvCxnSpPr>
          <p:nvPr/>
        </p:nvCxnSpPr>
        <p:spPr>
          <a:xfrm flipH="1" flipV="1">
            <a:off x="5428380" y="3382426"/>
            <a:ext cx="896220" cy="730594"/>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111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9D676D-05CD-F149-8575-796C23554B9A}"/>
              </a:ext>
            </a:extLst>
          </p:cNvPr>
          <p:cNvSpPr>
            <a:spLocks noGrp="1"/>
          </p:cNvSpPr>
          <p:nvPr>
            <p:ph idx="1"/>
          </p:nvPr>
        </p:nvSpPr>
        <p:spPr>
          <a:xfrm>
            <a:off x="457200" y="1123950"/>
            <a:ext cx="8229600" cy="3394075"/>
          </a:xfrm>
        </p:spPr>
        <p:txBody>
          <a:bodyPr/>
          <a:lstStyle/>
          <a:p>
            <a:pPr marL="457200" lvl="0" indent="-381000">
              <a:lnSpc>
                <a:spcPct val="115000"/>
              </a:lnSpc>
              <a:spcBef>
                <a:spcPts val="0"/>
              </a:spcBef>
              <a:buClr>
                <a:srgbClr val="5C5C5C"/>
              </a:buClr>
              <a:buSzPts val="2400"/>
              <a:buFont typeface="Calibri"/>
              <a:buAutoNum type="arabicPeriod"/>
            </a:pPr>
            <a:r>
              <a:rPr lang="en-US" sz="2400" dirty="0">
                <a:solidFill>
                  <a:srgbClr val="5C5C5C"/>
                </a:solidFill>
                <a:highlight>
                  <a:srgbClr val="FFFFFF"/>
                </a:highlight>
                <a:latin typeface="Calibri"/>
                <a:ea typeface="Calibri"/>
                <a:cs typeface="Calibri"/>
                <a:sym typeface="Calibri"/>
              </a:rPr>
              <a:t>Some basics about UX design</a:t>
            </a:r>
          </a:p>
          <a:p>
            <a:pPr marL="457200" lvl="0" indent="-381000">
              <a:lnSpc>
                <a:spcPct val="115000"/>
              </a:lnSpc>
              <a:spcBef>
                <a:spcPts val="0"/>
              </a:spcBef>
              <a:buClr>
                <a:srgbClr val="5C5C5C"/>
              </a:buClr>
              <a:buSzPts val="2400"/>
              <a:buFont typeface="Calibri"/>
              <a:buAutoNum type="arabicPeriod"/>
            </a:pPr>
            <a:r>
              <a:rPr lang="en-US" sz="2400" dirty="0">
                <a:solidFill>
                  <a:srgbClr val="5C5C5C"/>
                </a:solidFill>
                <a:highlight>
                  <a:srgbClr val="FFFFFF"/>
                </a:highlight>
                <a:latin typeface="Calibri"/>
                <a:ea typeface="Calibri"/>
                <a:cs typeface="Calibri"/>
                <a:sym typeface="Calibri"/>
              </a:rPr>
              <a:t>UX Process with Graph</a:t>
            </a:r>
          </a:p>
          <a:p>
            <a:pPr marL="914400" lvl="1" indent="-355600">
              <a:lnSpc>
                <a:spcPct val="115000"/>
              </a:lnSpc>
              <a:spcBef>
                <a:spcPts val="0"/>
              </a:spcBef>
              <a:buClr>
                <a:srgbClr val="5C5C5C"/>
              </a:buClr>
              <a:buSzPts val="2000"/>
              <a:buFont typeface="Calibri"/>
              <a:buAutoNum type="arabicPeriod"/>
            </a:pPr>
            <a:r>
              <a:rPr lang="en-US" sz="2000" dirty="0">
                <a:solidFill>
                  <a:srgbClr val="5C5C5C"/>
                </a:solidFill>
                <a:highlight>
                  <a:srgbClr val="FFFFFF"/>
                </a:highlight>
                <a:ea typeface="Calibri"/>
                <a:cs typeface="Calibri"/>
                <a:sym typeface="Calibri"/>
              </a:rPr>
              <a:t>State the problem</a:t>
            </a:r>
          </a:p>
          <a:p>
            <a:pPr marL="914400" lvl="1" indent="-355600">
              <a:lnSpc>
                <a:spcPct val="115000"/>
              </a:lnSpc>
              <a:spcBef>
                <a:spcPts val="0"/>
              </a:spcBef>
              <a:buClr>
                <a:srgbClr val="5C5C5C"/>
              </a:buClr>
              <a:buSzPts val="2000"/>
              <a:buFont typeface="Calibri"/>
              <a:buAutoNum type="arabicPeriod"/>
            </a:pPr>
            <a:r>
              <a:rPr lang="en-US" sz="2000" dirty="0">
                <a:solidFill>
                  <a:srgbClr val="5C5C5C"/>
                </a:solidFill>
                <a:highlight>
                  <a:srgbClr val="FFFFFF"/>
                </a:highlight>
                <a:ea typeface="Calibri"/>
                <a:cs typeface="Calibri"/>
                <a:sym typeface="Calibri"/>
              </a:rPr>
              <a:t>Zero in on user goals</a:t>
            </a:r>
          </a:p>
          <a:p>
            <a:pPr marL="914400" lvl="1" indent="-355600">
              <a:lnSpc>
                <a:spcPct val="115000"/>
              </a:lnSpc>
              <a:spcBef>
                <a:spcPts val="0"/>
              </a:spcBef>
              <a:buClr>
                <a:srgbClr val="5C5C5C"/>
              </a:buClr>
              <a:buSzPts val="2000"/>
              <a:buFont typeface="Calibri"/>
              <a:buAutoNum type="arabicPeriod"/>
            </a:pPr>
            <a:r>
              <a:rPr lang="en-US" sz="2000" dirty="0">
                <a:solidFill>
                  <a:srgbClr val="5C5C5C"/>
                </a:solidFill>
                <a:highlight>
                  <a:srgbClr val="FFFFFF"/>
                </a:highlight>
                <a:ea typeface="Calibri"/>
                <a:cs typeface="Calibri"/>
                <a:sym typeface="Calibri"/>
              </a:rPr>
              <a:t>Data discovery</a:t>
            </a:r>
          </a:p>
          <a:p>
            <a:pPr marL="914400" lvl="1" indent="-355600">
              <a:lnSpc>
                <a:spcPct val="115000"/>
              </a:lnSpc>
              <a:spcBef>
                <a:spcPts val="0"/>
              </a:spcBef>
              <a:buClr>
                <a:srgbClr val="5C5C5C"/>
              </a:buClr>
              <a:buSzPts val="2000"/>
              <a:buFont typeface="Calibri"/>
              <a:buAutoNum type="arabicPeriod"/>
            </a:pPr>
            <a:r>
              <a:rPr lang="en-US" sz="2000" dirty="0">
                <a:solidFill>
                  <a:srgbClr val="5C5C5C"/>
                </a:solidFill>
                <a:highlight>
                  <a:srgbClr val="FFFFFF"/>
                </a:highlight>
                <a:ea typeface="Calibri"/>
                <a:cs typeface="Calibri"/>
                <a:sym typeface="Calibri"/>
              </a:rPr>
              <a:t>Determine the best presentation</a:t>
            </a:r>
          </a:p>
          <a:p>
            <a:pPr marL="914400" lvl="1" indent="-355600">
              <a:lnSpc>
                <a:spcPct val="115000"/>
              </a:lnSpc>
              <a:spcBef>
                <a:spcPts val="0"/>
              </a:spcBef>
              <a:buClr>
                <a:srgbClr val="5C5C5C"/>
              </a:buClr>
              <a:buSzPts val="2000"/>
              <a:buFont typeface="Calibri"/>
              <a:buAutoNum type="arabicPeriod"/>
            </a:pPr>
            <a:r>
              <a:rPr lang="en-US" sz="2000" dirty="0">
                <a:solidFill>
                  <a:srgbClr val="5C5C5C"/>
                </a:solidFill>
                <a:highlight>
                  <a:srgbClr val="FFFFFF"/>
                </a:highlight>
                <a:ea typeface="Calibri"/>
                <a:cs typeface="Calibri"/>
                <a:sym typeface="Calibri"/>
              </a:rPr>
              <a:t>Design and prototype</a:t>
            </a:r>
            <a:r>
              <a:rPr lang="en-US" sz="2400" dirty="0">
                <a:solidFill>
                  <a:srgbClr val="5C5C5C"/>
                </a:solidFill>
                <a:highlight>
                  <a:srgbClr val="FFFFFF"/>
                </a:highlight>
                <a:ea typeface="Calibri"/>
                <a:cs typeface="Calibri"/>
                <a:sym typeface="Calibri"/>
              </a:rPr>
              <a:t> </a:t>
            </a:r>
          </a:p>
          <a:p>
            <a:pPr marL="457200" lvl="0" indent="-381000">
              <a:lnSpc>
                <a:spcPct val="115000"/>
              </a:lnSpc>
              <a:spcBef>
                <a:spcPts val="0"/>
              </a:spcBef>
              <a:buClr>
                <a:srgbClr val="5C5C5C"/>
              </a:buClr>
              <a:buSzPts val="2400"/>
              <a:buFont typeface="Calibri"/>
              <a:buAutoNum type="arabicPeriod"/>
            </a:pPr>
            <a:r>
              <a:rPr lang="en-US" sz="2400" dirty="0">
                <a:solidFill>
                  <a:srgbClr val="5C5C5C"/>
                </a:solidFill>
                <a:highlight>
                  <a:srgbClr val="FFFFFF"/>
                </a:highlight>
                <a:latin typeface="Calibri"/>
                <a:ea typeface="Calibri"/>
                <a:cs typeface="Calibri"/>
                <a:sym typeface="Calibri"/>
              </a:rPr>
              <a:t>Example Use Cases</a:t>
            </a:r>
          </a:p>
          <a:p>
            <a:endParaRPr lang="en-US" dirty="0"/>
          </a:p>
        </p:txBody>
      </p:sp>
      <p:sp>
        <p:nvSpPr>
          <p:cNvPr id="3" name="Text Placeholder 2">
            <a:extLst>
              <a:ext uri="{FF2B5EF4-FFF2-40B4-BE49-F238E27FC236}">
                <a16:creationId xmlns:a16="http://schemas.microsoft.com/office/drawing/2014/main" id="{61830BF3-095C-8344-BF21-8B2A696DD7A9}"/>
              </a:ext>
            </a:extLst>
          </p:cNvPr>
          <p:cNvSpPr>
            <a:spLocks noGrp="1"/>
          </p:cNvSpPr>
          <p:nvPr>
            <p:ph type="body" sz="quarter" idx="10"/>
          </p:nvPr>
        </p:nvSpPr>
        <p:spPr/>
        <p:txBody>
          <a:bodyPr/>
          <a:lstStyle/>
          <a:p>
            <a:r>
              <a:rPr lang="en" dirty="0">
                <a:solidFill>
                  <a:schemeClr val="accent6"/>
                </a:solidFill>
              </a:rPr>
              <a:t>Topics We’ll Cover</a:t>
            </a:r>
            <a:endParaRPr lang="en-US" dirty="0"/>
          </a:p>
        </p:txBody>
      </p:sp>
      <p:sp>
        <p:nvSpPr>
          <p:cNvPr id="109" name="Google Shape;109;p20"/>
          <p:cNvSpPr txBox="1">
            <a:spLocks noGrp="1"/>
          </p:cNvSpPr>
          <p:nvPr>
            <p:ph type="sldNum" idx="4294967295"/>
          </p:nvPr>
        </p:nvSpPr>
        <p:spPr>
          <a:xfrm>
            <a:off x="3995453" y="472032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200">
                <a:solidFill>
                  <a:schemeClr val="bg1">
                    <a:lumMod val="75000"/>
                  </a:schemeClr>
                </a:solidFill>
              </a:rPr>
              <a:t>13</a:t>
            </a:fld>
            <a:endParaRPr sz="1200" dirty="0">
              <a:solidFill>
                <a:schemeClr val="bg1">
                  <a:lumMod val="75000"/>
                </a:schemeClr>
              </a:solidFill>
            </a:endParaRPr>
          </a:p>
        </p:txBody>
      </p:sp>
    </p:spTree>
    <p:extLst>
      <p:ext uri="{BB962C8B-B14F-4D97-AF65-F5344CB8AC3E}">
        <p14:creationId xmlns:p14="http://schemas.microsoft.com/office/powerpoint/2010/main" val="288082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C3FE-E80A-8449-877F-D9FD0C404D48}"/>
              </a:ext>
            </a:extLst>
          </p:cNvPr>
          <p:cNvSpPr>
            <a:spLocks noGrp="1"/>
          </p:cNvSpPr>
          <p:nvPr>
            <p:ph type="title"/>
          </p:nvPr>
        </p:nvSpPr>
        <p:spPr>
          <a:xfrm>
            <a:off x="76200" y="209550"/>
            <a:ext cx="7380237" cy="609600"/>
          </a:xfrm>
        </p:spPr>
        <p:txBody>
          <a:bodyPr/>
          <a:lstStyle/>
          <a:p>
            <a:r>
              <a:rPr lang="en-US" dirty="0"/>
              <a:t>Just because the data is stored in a graph…</a:t>
            </a:r>
          </a:p>
        </p:txBody>
      </p:sp>
      <p:sp>
        <p:nvSpPr>
          <p:cNvPr id="3" name="TextBox 2">
            <a:extLst>
              <a:ext uri="{FF2B5EF4-FFF2-40B4-BE49-F238E27FC236}">
                <a16:creationId xmlns:a16="http://schemas.microsoft.com/office/drawing/2014/main" id="{225A4A2A-3D3C-124A-B66E-95C650FEAD49}"/>
              </a:ext>
            </a:extLst>
          </p:cNvPr>
          <p:cNvSpPr txBox="1"/>
          <p:nvPr/>
        </p:nvSpPr>
        <p:spPr>
          <a:xfrm>
            <a:off x="990600" y="1352550"/>
            <a:ext cx="6547619" cy="2677656"/>
          </a:xfrm>
          <a:prstGeom prst="rect">
            <a:avLst/>
          </a:prstGeom>
          <a:noFill/>
        </p:spPr>
        <p:txBody>
          <a:bodyPr wrap="square" rtlCol="0">
            <a:spAutoFit/>
          </a:bodyPr>
          <a:lstStyle/>
          <a:p>
            <a:r>
              <a:rPr lang="en-US" sz="2400" dirty="0"/>
              <a:t>..does </a:t>
            </a:r>
            <a:r>
              <a:rPr lang="en-US" sz="2400" b="1" dirty="0"/>
              <a:t>not</a:t>
            </a:r>
            <a:r>
              <a:rPr lang="en-US" sz="2400" dirty="0"/>
              <a:t> mean your users want to actually </a:t>
            </a:r>
            <a:r>
              <a:rPr lang="en-US" sz="2400" b="1" dirty="0"/>
              <a:t>see</a:t>
            </a:r>
            <a:r>
              <a:rPr lang="en-US" sz="2400" dirty="0"/>
              <a:t> a graph.</a:t>
            </a:r>
          </a:p>
          <a:p>
            <a:endParaRPr lang="en-US" sz="2400" dirty="0"/>
          </a:p>
          <a:p>
            <a:r>
              <a:rPr lang="en-US" sz="2400" dirty="0"/>
              <a:t>Highly connected data just means you have more challenges showing complex relationships and you may need different tools that traditional tabular reporting.</a:t>
            </a:r>
          </a:p>
        </p:txBody>
      </p:sp>
    </p:spTree>
    <p:extLst>
      <p:ext uri="{BB962C8B-B14F-4D97-AF65-F5344CB8AC3E}">
        <p14:creationId xmlns:p14="http://schemas.microsoft.com/office/powerpoint/2010/main" val="388856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2B3789-7A47-5948-BAFE-9992A581CF5B}"/>
              </a:ext>
            </a:extLst>
          </p:cNvPr>
          <p:cNvSpPr>
            <a:spLocks noGrp="1"/>
          </p:cNvSpPr>
          <p:nvPr>
            <p:ph idx="1"/>
          </p:nvPr>
        </p:nvSpPr>
        <p:spPr/>
        <p:txBody>
          <a:bodyPr/>
          <a:lstStyle/>
          <a:p>
            <a:r>
              <a:rPr lang="en" dirty="0">
                <a:solidFill>
                  <a:schemeClr val="tx1"/>
                </a:solidFill>
                <a:latin typeface="Calibri"/>
                <a:ea typeface="Calibri"/>
                <a:cs typeface="Calibri"/>
                <a:sym typeface="Calibri"/>
              </a:rPr>
              <a:t>“User experience encompasses all aspects of the end-user's interaction with the company, its services, and its products.”</a:t>
            </a:r>
            <a:br>
              <a:rPr lang="en" dirty="0">
                <a:solidFill>
                  <a:schemeClr val="tx1"/>
                </a:solidFill>
                <a:latin typeface="Calibri"/>
                <a:ea typeface="Calibri"/>
                <a:cs typeface="Calibri"/>
                <a:sym typeface="Calibri"/>
              </a:rPr>
            </a:br>
            <a:br>
              <a:rPr lang="en" dirty="0">
                <a:solidFill>
                  <a:schemeClr val="tx1"/>
                </a:solidFill>
                <a:latin typeface="Calibri"/>
                <a:ea typeface="Calibri"/>
                <a:cs typeface="Calibri"/>
                <a:sym typeface="Calibri"/>
              </a:rPr>
            </a:br>
            <a:r>
              <a:rPr lang="en" dirty="0">
                <a:solidFill>
                  <a:schemeClr val="tx1"/>
                </a:solidFill>
                <a:latin typeface="Calibri"/>
                <a:ea typeface="Calibri"/>
                <a:cs typeface="Calibri"/>
                <a:sym typeface="Calibri"/>
              </a:rPr>
              <a:t>Nielsen Norman Group</a:t>
            </a:r>
            <a:br>
              <a:rPr lang="en" dirty="0">
                <a:solidFill>
                  <a:schemeClr val="tx1"/>
                </a:solidFill>
                <a:latin typeface="Calibri"/>
                <a:ea typeface="Calibri"/>
                <a:cs typeface="Calibri"/>
                <a:sym typeface="Calibri"/>
              </a:rPr>
            </a:br>
            <a:endParaRPr lang="en-US" dirty="0">
              <a:solidFill>
                <a:schemeClr val="tx1"/>
              </a:solidFill>
            </a:endParaRPr>
          </a:p>
        </p:txBody>
      </p:sp>
      <p:sp>
        <p:nvSpPr>
          <p:cNvPr id="5" name="Text Placeholder 4">
            <a:extLst>
              <a:ext uri="{FF2B5EF4-FFF2-40B4-BE49-F238E27FC236}">
                <a16:creationId xmlns:a16="http://schemas.microsoft.com/office/drawing/2014/main" id="{E2F00FBD-37AC-5848-8D02-30E947A9C801}"/>
              </a:ext>
            </a:extLst>
          </p:cNvPr>
          <p:cNvSpPr>
            <a:spLocks noGrp="1"/>
          </p:cNvSpPr>
          <p:nvPr>
            <p:ph type="body" sz="quarter" idx="10"/>
          </p:nvPr>
        </p:nvSpPr>
        <p:spPr/>
        <p:txBody>
          <a:bodyPr/>
          <a:lstStyle/>
          <a:p>
            <a:r>
              <a:rPr lang="en" dirty="0"/>
              <a:t>UX Basics</a:t>
            </a:r>
            <a:endParaRPr lang="en-US" dirty="0"/>
          </a:p>
        </p:txBody>
      </p:sp>
      <p:sp>
        <p:nvSpPr>
          <p:cNvPr id="116" name="Google Shape;116;p21"/>
          <p:cNvSpPr txBox="1">
            <a:spLocks noGrp="1"/>
          </p:cNvSpPr>
          <p:nvPr>
            <p:ph type="sldNum" idx="4294967295"/>
          </p:nvPr>
        </p:nvSpPr>
        <p:spPr>
          <a:xfrm>
            <a:off x="8594725" y="4662488"/>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15</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04947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3" name="Text Placeholder 2">
            <a:extLst>
              <a:ext uri="{FF2B5EF4-FFF2-40B4-BE49-F238E27FC236}">
                <a16:creationId xmlns:a16="http://schemas.microsoft.com/office/drawing/2014/main" id="{826D783F-6F55-AE48-A770-14428CC7576E}"/>
              </a:ext>
            </a:extLst>
          </p:cNvPr>
          <p:cNvSpPr>
            <a:spLocks noGrp="1"/>
          </p:cNvSpPr>
          <p:nvPr>
            <p:ph type="body" sz="quarter" idx="10"/>
          </p:nvPr>
        </p:nvSpPr>
        <p:spPr>
          <a:xfrm>
            <a:off x="0" y="41804"/>
            <a:ext cx="7380287" cy="777875"/>
          </a:xfrm>
        </p:spPr>
        <p:txBody>
          <a:bodyPr/>
          <a:lstStyle/>
          <a:p>
            <a:r>
              <a:rPr lang="en" dirty="0"/>
              <a:t>User Experience Design Activities</a:t>
            </a:r>
            <a:endParaRPr lang="en-US" dirty="0"/>
          </a:p>
        </p:txBody>
      </p:sp>
      <p:sp>
        <p:nvSpPr>
          <p:cNvPr id="122" name="Google Shape;122;p22"/>
          <p:cNvSpPr txBox="1">
            <a:spLocks noGrp="1"/>
          </p:cNvSpPr>
          <p:nvPr>
            <p:ph type="sldNum" idx="4294967295"/>
          </p:nvPr>
        </p:nvSpPr>
        <p:spPr>
          <a:xfrm>
            <a:off x="4041374" y="4684483"/>
            <a:ext cx="549275" cy="3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sz="1200">
                <a:solidFill>
                  <a:schemeClr val="bg1">
                    <a:lumMod val="75000"/>
                  </a:schemeClr>
                </a:solidFill>
                <a:latin typeface="Proxima Nova"/>
                <a:ea typeface="Proxima Nova"/>
                <a:cs typeface="Proxima Nova"/>
                <a:sym typeface="Proxima Nova"/>
              </a:rPr>
              <a:pPr marL="0" lvl="0" indent="0" algn="ctr" rtl="0">
                <a:spcBef>
                  <a:spcPts val="0"/>
                </a:spcBef>
                <a:spcAft>
                  <a:spcPts val="0"/>
                </a:spcAft>
                <a:buClr>
                  <a:srgbClr val="000000"/>
                </a:buClr>
                <a:buSzPts val="1100"/>
                <a:buFont typeface="Arial"/>
                <a:buNone/>
              </a:pPr>
              <a:t>16</a:t>
            </a:fld>
            <a:endParaRPr sz="1200" dirty="0">
              <a:solidFill>
                <a:schemeClr val="bg1">
                  <a:lumMod val="75000"/>
                </a:schemeClr>
              </a:solidFill>
              <a:latin typeface="Proxima Nova"/>
              <a:ea typeface="Proxima Nova"/>
              <a:cs typeface="Proxima Nova"/>
              <a:sym typeface="Proxima Nova"/>
            </a:endParaRPr>
          </a:p>
        </p:txBody>
      </p:sp>
      <p:sp>
        <p:nvSpPr>
          <p:cNvPr id="123" name="Google Shape;123;p22"/>
          <p:cNvSpPr/>
          <p:nvPr/>
        </p:nvSpPr>
        <p:spPr>
          <a:xfrm>
            <a:off x="3154722" y="3914855"/>
            <a:ext cx="2665064" cy="2548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lt1"/>
                </a:solidFill>
                <a:latin typeface="Calibri"/>
                <a:ea typeface="Calibri"/>
                <a:cs typeface="Calibri"/>
                <a:sym typeface="Calibri"/>
              </a:rPr>
              <a:t>Responsive Layout / Data Entry</a:t>
            </a:r>
            <a:endParaRPr sz="1400">
              <a:solidFill>
                <a:schemeClr val="lt1"/>
              </a:solidFill>
              <a:latin typeface="Calibri"/>
              <a:ea typeface="Calibri"/>
              <a:cs typeface="Calibri"/>
              <a:sym typeface="Calibri"/>
            </a:endParaRPr>
          </a:p>
        </p:txBody>
      </p:sp>
      <p:sp>
        <p:nvSpPr>
          <p:cNvPr id="124" name="Google Shape;124;p22"/>
          <p:cNvSpPr/>
          <p:nvPr/>
        </p:nvSpPr>
        <p:spPr>
          <a:xfrm>
            <a:off x="3154722" y="2952750"/>
            <a:ext cx="2665064" cy="2548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lt1"/>
                </a:solidFill>
                <a:latin typeface="Calibri"/>
                <a:ea typeface="Calibri"/>
                <a:cs typeface="Calibri"/>
                <a:sym typeface="Calibri"/>
              </a:rPr>
              <a:t>Information / Design Architecture</a:t>
            </a:r>
            <a:endParaRPr sz="1400">
              <a:solidFill>
                <a:schemeClr val="lt1"/>
              </a:solidFill>
              <a:latin typeface="Calibri"/>
              <a:ea typeface="Calibri"/>
              <a:cs typeface="Calibri"/>
              <a:sym typeface="Calibri"/>
            </a:endParaRPr>
          </a:p>
        </p:txBody>
      </p:sp>
      <p:sp>
        <p:nvSpPr>
          <p:cNvPr id="125" name="Google Shape;125;p22"/>
          <p:cNvSpPr/>
          <p:nvPr/>
        </p:nvSpPr>
        <p:spPr>
          <a:xfrm>
            <a:off x="3154722" y="4398094"/>
            <a:ext cx="2665064" cy="2548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lt1"/>
                </a:solidFill>
                <a:latin typeface="Calibri"/>
                <a:ea typeface="Calibri"/>
                <a:cs typeface="Calibri"/>
                <a:sym typeface="Calibri"/>
              </a:rPr>
              <a:t>Consistent Look and Feel</a:t>
            </a:r>
            <a:endParaRPr sz="1400">
              <a:solidFill>
                <a:schemeClr val="lt1"/>
              </a:solidFill>
              <a:latin typeface="Calibri"/>
              <a:ea typeface="Calibri"/>
              <a:cs typeface="Calibri"/>
              <a:sym typeface="Calibri"/>
            </a:endParaRPr>
          </a:p>
        </p:txBody>
      </p:sp>
      <p:sp>
        <p:nvSpPr>
          <p:cNvPr id="126" name="Google Shape;126;p22"/>
          <p:cNvSpPr/>
          <p:nvPr/>
        </p:nvSpPr>
        <p:spPr>
          <a:xfrm>
            <a:off x="3154722" y="3436028"/>
            <a:ext cx="2665064" cy="2548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lt1"/>
                </a:solidFill>
                <a:latin typeface="Calibri"/>
                <a:ea typeface="Calibri"/>
                <a:cs typeface="Calibri"/>
                <a:sym typeface="Calibri"/>
              </a:rPr>
              <a:t>Task Flow Design</a:t>
            </a:r>
            <a:endParaRPr sz="1400">
              <a:solidFill>
                <a:schemeClr val="lt1"/>
              </a:solidFill>
              <a:latin typeface="Calibri"/>
              <a:ea typeface="Calibri"/>
              <a:cs typeface="Calibri"/>
              <a:sym typeface="Calibri"/>
            </a:endParaRPr>
          </a:p>
        </p:txBody>
      </p:sp>
      <p:sp>
        <p:nvSpPr>
          <p:cNvPr id="127" name="Google Shape;127;p22"/>
          <p:cNvSpPr/>
          <p:nvPr/>
        </p:nvSpPr>
        <p:spPr>
          <a:xfrm>
            <a:off x="6096657" y="3914855"/>
            <a:ext cx="2794276" cy="254869"/>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Component Design</a:t>
            </a:r>
            <a:endParaRPr sz="1400">
              <a:solidFill>
                <a:srgbClr val="FFFFFF"/>
              </a:solidFill>
              <a:latin typeface="Calibri"/>
              <a:ea typeface="Calibri"/>
              <a:cs typeface="Calibri"/>
              <a:sym typeface="Calibri"/>
            </a:endParaRPr>
          </a:p>
        </p:txBody>
      </p:sp>
      <p:sp>
        <p:nvSpPr>
          <p:cNvPr id="128" name="Google Shape;128;p22"/>
          <p:cNvSpPr/>
          <p:nvPr/>
        </p:nvSpPr>
        <p:spPr>
          <a:xfrm>
            <a:off x="6096657" y="2952750"/>
            <a:ext cx="2794276" cy="254869"/>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Navigation / Data Viz </a:t>
            </a:r>
            <a:endParaRPr sz="1400">
              <a:solidFill>
                <a:srgbClr val="FFFFFF"/>
              </a:solidFill>
              <a:latin typeface="Calibri"/>
              <a:ea typeface="Calibri"/>
              <a:cs typeface="Calibri"/>
              <a:sym typeface="Calibri"/>
            </a:endParaRPr>
          </a:p>
        </p:txBody>
      </p:sp>
      <p:sp>
        <p:nvSpPr>
          <p:cNvPr id="129" name="Google Shape;129;p22"/>
          <p:cNvSpPr/>
          <p:nvPr/>
        </p:nvSpPr>
        <p:spPr>
          <a:xfrm>
            <a:off x="6096657" y="4393669"/>
            <a:ext cx="2794276" cy="254869"/>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Visual Design</a:t>
            </a:r>
            <a:endParaRPr sz="1400">
              <a:solidFill>
                <a:srgbClr val="FFFFFF"/>
              </a:solidFill>
              <a:latin typeface="Calibri"/>
              <a:ea typeface="Calibri"/>
              <a:cs typeface="Calibri"/>
              <a:sym typeface="Calibri"/>
            </a:endParaRPr>
          </a:p>
        </p:txBody>
      </p:sp>
      <p:sp>
        <p:nvSpPr>
          <p:cNvPr id="130" name="Google Shape;130;p22"/>
          <p:cNvSpPr/>
          <p:nvPr/>
        </p:nvSpPr>
        <p:spPr>
          <a:xfrm>
            <a:off x="6096657" y="3436027"/>
            <a:ext cx="2794276" cy="254869"/>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Progressive Disclosure</a:t>
            </a:r>
            <a:endParaRPr sz="1400">
              <a:solidFill>
                <a:srgbClr val="FFFFFF"/>
              </a:solidFill>
              <a:latin typeface="Calibri"/>
              <a:ea typeface="Calibri"/>
              <a:cs typeface="Calibri"/>
              <a:sym typeface="Calibri"/>
            </a:endParaRPr>
          </a:p>
        </p:txBody>
      </p:sp>
      <p:sp>
        <p:nvSpPr>
          <p:cNvPr id="131" name="Google Shape;131;p22"/>
          <p:cNvSpPr/>
          <p:nvPr/>
        </p:nvSpPr>
        <p:spPr>
          <a:xfrm>
            <a:off x="156637" y="2952750"/>
            <a:ext cx="2751205" cy="254869"/>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User Goals </a:t>
            </a:r>
            <a:endParaRPr sz="1400">
              <a:solidFill>
                <a:srgbClr val="FFFFFF"/>
              </a:solidFill>
              <a:latin typeface="Calibri"/>
              <a:ea typeface="Calibri"/>
              <a:cs typeface="Calibri"/>
              <a:sym typeface="Calibri"/>
            </a:endParaRPr>
          </a:p>
        </p:txBody>
      </p:sp>
      <p:sp>
        <p:nvSpPr>
          <p:cNvPr id="132" name="Google Shape;132;p22"/>
          <p:cNvSpPr/>
          <p:nvPr/>
        </p:nvSpPr>
        <p:spPr>
          <a:xfrm>
            <a:off x="156637" y="3436023"/>
            <a:ext cx="2751205" cy="254869"/>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Use Cases</a:t>
            </a:r>
            <a:endParaRPr sz="1400">
              <a:solidFill>
                <a:srgbClr val="FFFFFF"/>
              </a:solidFill>
              <a:latin typeface="Calibri"/>
              <a:ea typeface="Calibri"/>
              <a:cs typeface="Calibri"/>
              <a:sym typeface="Calibri"/>
            </a:endParaRPr>
          </a:p>
        </p:txBody>
      </p:sp>
      <p:sp>
        <p:nvSpPr>
          <p:cNvPr id="133" name="Google Shape;133;p22"/>
          <p:cNvSpPr/>
          <p:nvPr/>
        </p:nvSpPr>
        <p:spPr>
          <a:xfrm>
            <a:off x="156637" y="3914850"/>
            <a:ext cx="2751205" cy="254869"/>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Efficiency, Ease of Use</a:t>
            </a:r>
            <a:endParaRPr sz="1400">
              <a:solidFill>
                <a:srgbClr val="FFFFFF"/>
              </a:solidFill>
              <a:latin typeface="Calibri"/>
              <a:ea typeface="Calibri"/>
              <a:cs typeface="Calibri"/>
              <a:sym typeface="Calibri"/>
            </a:endParaRPr>
          </a:p>
        </p:txBody>
      </p:sp>
      <p:sp>
        <p:nvSpPr>
          <p:cNvPr id="134" name="Google Shape;134;p22"/>
          <p:cNvSpPr/>
          <p:nvPr/>
        </p:nvSpPr>
        <p:spPr>
          <a:xfrm>
            <a:off x="156637" y="4398094"/>
            <a:ext cx="2751205" cy="254869"/>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400">
                <a:solidFill>
                  <a:srgbClr val="FFFFFF"/>
                </a:solidFill>
                <a:latin typeface="Calibri"/>
                <a:ea typeface="Calibri"/>
                <a:cs typeface="Calibri"/>
                <a:sym typeface="Calibri"/>
              </a:rPr>
              <a:t> Familiarity / Aesthetically Pleasing</a:t>
            </a:r>
            <a:endParaRPr sz="1400">
              <a:solidFill>
                <a:srgbClr val="FFFFFF"/>
              </a:solidFill>
              <a:latin typeface="Calibri"/>
              <a:ea typeface="Calibri"/>
              <a:cs typeface="Calibri"/>
              <a:sym typeface="Calibri"/>
            </a:endParaRPr>
          </a:p>
        </p:txBody>
      </p:sp>
      <p:sp>
        <p:nvSpPr>
          <p:cNvPr id="135" name="Google Shape;135;p22"/>
          <p:cNvSpPr txBox="1"/>
          <p:nvPr/>
        </p:nvSpPr>
        <p:spPr>
          <a:xfrm>
            <a:off x="160705" y="1821706"/>
            <a:ext cx="2839500" cy="458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latin typeface="Calibri"/>
                <a:ea typeface="Calibri"/>
                <a:cs typeface="Calibri"/>
                <a:sym typeface="Calibri"/>
              </a:rPr>
              <a:t>Strategy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&amp; Design Thinking</a:t>
            </a:r>
            <a:endParaRPr>
              <a:solidFill>
                <a:schemeClr val="dk1"/>
              </a:solidFill>
              <a:latin typeface="Calibri"/>
              <a:ea typeface="Calibri"/>
              <a:cs typeface="Calibri"/>
              <a:sym typeface="Calibri"/>
            </a:endParaRPr>
          </a:p>
          <a:p>
            <a:pPr marL="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a:p>
            <a:pPr marL="0" lvl="0" indent="0" algn="ctr" rtl="0">
              <a:lnSpc>
                <a:spcPct val="100000"/>
              </a:lnSpc>
              <a:spcBef>
                <a:spcPts val="0"/>
              </a:spcBef>
              <a:spcAft>
                <a:spcPts val="0"/>
              </a:spcAft>
              <a:buNone/>
            </a:pPr>
            <a:endParaRPr>
              <a:solidFill>
                <a:schemeClr val="dk1"/>
              </a:solidFill>
              <a:latin typeface="Calibri"/>
              <a:ea typeface="Calibri"/>
              <a:cs typeface="Calibri"/>
              <a:sym typeface="Calibri"/>
            </a:endParaRPr>
          </a:p>
        </p:txBody>
      </p:sp>
      <p:sp>
        <p:nvSpPr>
          <p:cNvPr id="136" name="Google Shape;136;p22"/>
          <p:cNvSpPr txBox="1"/>
          <p:nvPr/>
        </p:nvSpPr>
        <p:spPr>
          <a:xfrm>
            <a:off x="3160472" y="1712454"/>
            <a:ext cx="2839500" cy="70531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Calibri"/>
                <a:ea typeface="Calibri"/>
                <a:cs typeface="Calibri"/>
                <a:sym typeface="Calibri"/>
              </a:rPr>
              <a:t>Information Arch / Interaction Design</a:t>
            </a:r>
            <a:endParaRPr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dirty="0">
              <a:solidFill>
                <a:schemeClr val="dk1"/>
              </a:solidFill>
              <a:latin typeface="Calibri"/>
              <a:ea typeface="Calibri"/>
              <a:cs typeface="Calibri"/>
              <a:sym typeface="Calibri"/>
            </a:endParaRPr>
          </a:p>
        </p:txBody>
      </p:sp>
      <p:sp>
        <p:nvSpPr>
          <p:cNvPr id="137" name="Google Shape;137;p22"/>
          <p:cNvSpPr txBox="1"/>
          <p:nvPr/>
        </p:nvSpPr>
        <p:spPr>
          <a:xfrm>
            <a:off x="6051433" y="1821706"/>
            <a:ext cx="2839500" cy="4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UI Design</a:t>
            </a:r>
            <a:endParaRPr>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a:solidFill>
                <a:schemeClr val="dk1"/>
              </a:solidFill>
              <a:latin typeface="Calibri"/>
              <a:ea typeface="Calibri"/>
              <a:cs typeface="Calibri"/>
              <a:sym typeface="Calibri"/>
            </a:endParaRPr>
          </a:p>
        </p:txBody>
      </p:sp>
      <p:sp>
        <p:nvSpPr>
          <p:cNvPr id="138" name="Google Shape;138;p22"/>
          <p:cNvSpPr/>
          <p:nvPr/>
        </p:nvSpPr>
        <p:spPr>
          <a:xfrm rot="5400000">
            <a:off x="2931303" y="3052433"/>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39" name="Google Shape;139;p22"/>
          <p:cNvSpPr/>
          <p:nvPr/>
        </p:nvSpPr>
        <p:spPr>
          <a:xfrm rot="5400000">
            <a:off x="2931303" y="3533484"/>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0" name="Google Shape;140;p22"/>
          <p:cNvSpPr/>
          <p:nvPr/>
        </p:nvSpPr>
        <p:spPr>
          <a:xfrm rot="5400000">
            <a:off x="2931303" y="4016759"/>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1" name="Google Shape;141;p22"/>
          <p:cNvSpPr/>
          <p:nvPr/>
        </p:nvSpPr>
        <p:spPr>
          <a:xfrm rot="5400000">
            <a:off x="2931303" y="4495597"/>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2" name="Google Shape;142;p22"/>
          <p:cNvSpPr/>
          <p:nvPr/>
        </p:nvSpPr>
        <p:spPr>
          <a:xfrm rot="5400000">
            <a:off x="5837278" y="3052433"/>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3" name="Google Shape;143;p22"/>
          <p:cNvSpPr/>
          <p:nvPr/>
        </p:nvSpPr>
        <p:spPr>
          <a:xfrm rot="5400000">
            <a:off x="5837278" y="3533484"/>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4" name="Google Shape;144;p22"/>
          <p:cNvSpPr/>
          <p:nvPr/>
        </p:nvSpPr>
        <p:spPr>
          <a:xfrm rot="5400000">
            <a:off x="5837278" y="4016759"/>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5" name="Google Shape;145;p22"/>
          <p:cNvSpPr/>
          <p:nvPr/>
        </p:nvSpPr>
        <p:spPr>
          <a:xfrm rot="5400000">
            <a:off x="5837278" y="4495597"/>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46" name="Google Shape;146;p22"/>
          <p:cNvSpPr txBox="1"/>
          <p:nvPr/>
        </p:nvSpPr>
        <p:spPr>
          <a:xfrm>
            <a:off x="3152250" y="718566"/>
            <a:ext cx="2839500" cy="620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600" dirty="0">
                <a:solidFill>
                  <a:schemeClr val="dk1"/>
                </a:solidFill>
                <a:latin typeface="Calibri"/>
                <a:ea typeface="Calibri"/>
                <a:cs typeface="Calibri"/>
                <a:sym typeface="Calibri"/>
              </a:rPr>
              <a:t>UX</a:t>
            </a:r>
            <a:endParaRPr sz="3600"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dirty="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dirty="0">
              <a:solidFill>
                <a:schemeClr val="dk1"/>
              </a:solidFill>
              <a:latin typeface="Calibri"/>
              <a:ea typeface="Calibri"/>
              <a:cs typeface="Calibri"/>
              <a:sym typeface="Calibri"/>
            </a:endParaRPr>
          </a:p>
        </p:txBody>
      </p:sp>
      <p:cxnSp>
        <p:nvCxnSpPr>
          <p:cNvPr id="147" name="Google Shape;147;p22"/>
          <p:cNvCxnSpPr>
            <a:stCxn id="135" idx="0"/>
            <a:endCxn id="146" idx="2"/>
          </p:cNvCxnSpPr>
          <p:nvPr/>
        </p:nvCxnSpPr>
        <p:spPr>
          <a:xfrm rot="-5400000">
            <a:off x="2834905" y="84556"/>
            <a:ext cx="482700" cy="2991600"/>
          </a:xfrm>
          <a:prstGeom prst="bentConnector3">
            <a:avLst>
              <a:gd name="adj1" fmla="val 49996"/>
            </a:avLst>
          </a:prstGeom>
          <a:noFill/>
          <a:ln w="38100" cap="flat" cmpd="sng">
            <a:solidFill>
              <a:schemeClr val="accent6"/>
            </a:solidFill>
            <a:prstDash val="solid"/>
            <a:round/>
            <a:headEnd type="none" w="med" len="med"/>
            <a:tailEnd type="none" w="med" len="med"/>
          </a:ln>
        </p:spPr>
      </p:cxnSp>
      <p:cxnSp>
        <p:nvCxnSpPr>
          <p:cNvPr id="148" name="Google Shape;148;p22"/>
          <p:cNvCxnSpPr>
            <a:stCxn id="146" idx="2"/>
            <a:endCxn id="137" idx="0"/>
          </p:cNvCxnSpPr>
          <p:nvPr/>
        </p:nvCxnSpPr>
        <p:spPr>
          <a:xfrm rot="-5400000" flipH="1">
            <a:off x="5780250" y="130716"/>
            <a:ext cx="482700" cy="2899200"/>
          </a:xfrm>
          <a:prstGeom prst="bentConnector3">
            <a:avLst>
              <a:gd name="adj1" fmla="val 49996"/>
            </a:avLst>
          </a:prstGeom>
          <a:noFill/>
          <a:ln w="38100" cap="flat" cmpd="sng">
            <a:solidFill>
              <a:schemeClr val="accent6"/>
            </a:solidFill>
            <a:prstDash val="solid"/>
            <a:round/>
            <a:headEnd type="none" w="med" len="med"/>
            <a:tailEnd type="none" w="med" len="med"/>
          </a:ln>
        </p:spPr>
      </p:cxnSp>
      <p:cxnSp>
        <p:nvCxnSpPr>
          <p:cNvPr id="149" name="Google Shape;149;p22"/>
          <p:cNvCxnSpPr>
            <a:cxnSpLocks/>
            <a:stCxn id="146" idx="2"/>
            <a:endCxn id="136" idx="0"/>
          </p:cNvCxnSpPr>
          <p:nvPr/>
        </p:nvCxnSpPr>
        <p:spPr>
          <a:xfrm rot="16200000" flipH="1">
            <a:off x="4389367" y="1521599"/>
            <a:ext cx="373488" cy="8222"/>
          </a:xfrm>
          <a:prstGeom prst="bentConnector3">
            <a:avLst>
              <a:gd name="adj1" fmla="val 50000"/>
            </a:avLst>
          </a:prstGeom>
          <a:noFill/>
          <a:ln w="38100" cap="flat" cmpd="sng">
            <a:solidFill>
              <a:schemeClr val="accent6"/>
            </a:solidFill>
            <a:prstDash val="solid"/>
            <a:round/>
            <a:headEnd type="none" w="med" len="med"/>
            <a:tailEnd type="none" w="med" len="med"/>
          </a:ln>
        </p:spPr>
      </p:cxnSp>
      <p:sp>
        <p:nvSpPr>
          <p:cNvPr id="150" name="Google Shape;150;p22"/>
          <p:cNvSpPr/>
          <p:nvPr/>
        </p:nvSpPr>
        <p:spPr>
          <a:xfrm>
            <a:off x="3154722" y="2495550"/>
            <a:ext cx="2665064" cy="254869"/>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lt1"/>
                </a:solidFill>
                <a:latin typeface="Calibri"/>
                <a:ea typeface="Calibri"/>
                <a:cs typeface="Calibri"/>
                <a:sym typeface="Calibri"/>
              </a:rPr>
              <a:t>Design Decisions</a:t>
            </a:r>
            <a:endParaRPr sz="1400">
              <a:solidFill>
                <a:schemeClr val="lt1"/>
              </a:solidFill>
              <a:latin typeface="Calibri"/>
              <a:ea typeface="Calibri"/>
              <a:cs typeface="Calibri"/>
              <a:sym typeface="Calibri"/>
            </a:endParaRPr>
          </a:p>
        </p:txBody>
      </p:sp>
      <p:sp>
        <p:nvSpPr>
          <p:cNvPr id="151" name="Google Shape;151;p22"/>
          <p:cNvSpPr/>
          <p:nvPr/>
        </p:nvSpPr>
        <p:spPr>
          <a:xfrm>
            <a:off x="6096657" y="2495550"/>
            <a:ext cx="2794276" cy="254869"/>
          </a:xfrm>
          <a:prstGeom prst="rect">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Acceptance Criteria</a:t>
            </a:r>
            <a:endParaRPr sz="1400">
              <a:solidFill>
                <a:srgbClr val="FFFFFF"/>
              </a:solidFill>
              <a:latin typeface="Calibri"/>
              <a:ea typeface="Calibri"/>
              <a:cs typeface="Calibri"/>
              <a:sym typeface="Calibri"/>
            </a:endParaRPr>
          </a:p>
        </p:txBody>
      </p:sp>
      <p:sp>
        <p:nvSpPr>
          <p:cNvPr id="152" name="Google Shape;152;p22"/>
          <p:cNvSpPr/>
          <p:nvPr/>
        </p:nvSpPr>
        <p:spPr>
          <a:xfrm>
            <a:off x="156637" y="2495550"/>
            <a:ext cx="2751205" cy="254869"/>
          </a:xfrm>
          <a:prstGeom prst="rect">
            <a:avLst/>
          </a:prstGeom>
          <a:solidFill>
            <a:srgbClr val="76A5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latin typeface="Calibri"/>
                <a:ea typeface="Calibri"/>
                <a:cs typeface="Calibri"/>
                <a:sym typeface="Calibri"/>
              </a:rPr>
              <a:t>UX Strategy &amp; Goals</a:t>
            </a:r>
            <a:endParaRPr sz="1400">
              <a:solidFill>
                <a:srgbClr val="FFFFFF"/>
              </a:solidFill>
              <a:latin typeface="Calibri"/>
              <a:ea typeface="Calibri"/>
              <a:cs typeface="Calibri"/>
              <a:sym typeface="Calibri"/>
            </a:endParaRPr>
          </a:p>
        </p:txBody>
      </p:sp>
      <p:sp>
        <p:nvSpPr>
          <p:cNvPr id="153" name="Google Shape;153;p22"/>
          <p:cNvSpPr/>
          <p:nvPr/>
        </p:nvSpPr>
        <p:spPr>
          <a:xfrm rot="5400000">
            <a:off x="2931303" y="2595233"/>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
        <p:nvSpPr>
          <p:cNvPr id="154" name="Google Shape;154;p22"/>
          <p:cNvSpPr/>
          <p:nvPr/>
        </p:nvSpPr>
        <p:spPr>
          <a:xfrm rot="5400000">
            <a:off x="5837278" y="2595233"/>
            <a:ext cx="127240" cy="108516"/>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Calibri"/>
              <a:ea typeface="Calibri"/>
              <a:cs typeface="Calibri"/>
              <a:sym typeface="Calibri"/>
            </a:endParaRPr>
          </a:p>
        </p:txBody>
      </p:sp>
    </p:spTree>
    <p:extLst>
      <p:ext uri="{BB962C8B-B14F-4D97-AF65-F5344CB8AC3E}">
        <p14:creationId xmlns:p14="http://schemas.microsoft.com/office/powerpoint/2010/main" val="172495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7B2E57-B5EA-7947-BE20-62500CB6F0F9}"/>
              </a:ext>
            </a:extLst>
          </p:cNvPr>
          <p:cNvSpPr>
            <a:spLocks noGrp="1"/>
          </p:cNvSpPr>
          <p:nvPr>
            <p:ph type="body" sz="quarter" idx="10"/>
          </p:nvPr>
        </p:nvSpPr>
        <p:spPr>
          <a:xfrm>
            <a:off x="152400" y="220557"/>
            <a:ext cx="7227887" cy="457200"/>
          </a:xfrm>
        </p:spPr>
        <p:txBody>
          <a:bodyPr/>
          <a:lstStyle/>
          <a:p>
            <a:r>
              <a:rPr lang="en" dirty="0">
                <a:solidFill>
                  <a:schemeClr val="accent6"/>
                </a:solidFill>
              </a:rPr>
              <a:t>UX Basics - Human Processor Model </a:t>
            </a:r>
            <a:endParaRPr lang="en-US" dirty="0">
              <a:solidFill>
                <a:schemeClr val="accent6"/>
              </a:solidFill>
            </a:endParaRPr>
          </a:p>
        </p:txBody>
      </p:sp>
      <p:sp>
        <p:nvSpPr>
          <p:cNvPr id="4" name="Google Shape;162;p23">
            <a:extLst>
              <a:ext uri="{FF2B5EF4-FFF2-40B4-BE49-F238E27FC236}">
                <a16:creationId xmlns:a16="http://schemas.microsoft.com/office/drawing/2014/main" id="{3F5F2464-4D14-9849-A197-2A91FBFA4CAB}"/>
              </a:ext>
            </a:extLst>
          </p:cNvPr>
          <p:cNvSpPr/>
          <p:nvPr/>
        </p:nvSpPr>
        <p:spPr>
          <a:xfrm>
            <a:off x="375514" y="1123949"/>
            <a:ext cx="1633686" cy="747117"/>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RAM</a:t>
            </a:r>
            <a:endParaRPr sz="1600"/>
          </a:p>
        </p:txBody>
      </p:sp>
      <p:sp>
        <p:nvSpPr>
          <p:cNvPr id="5" name="Google Shape;163;p23">
            <a:extLst>
              <a:ext uri="{FF2B5EF4-FFF2-40B4-BE49-F238E27FC236}">
                <a16:creationId xmlns:a16="http://schemas.microsoft.com/office/drawing/2014/main" id="{9B6624F0-E403-7C4D-B88D-C500D1B12A45}"/>
              </a:ext>
            </a:extLst>
          </p:cNvPr>
          <p:cNvSpPr/>
          <p:nvPr/>
        </p:nvSpPr>
        <p:spPr>
          <a:xfrm>
            <a:off x="2243592" y="1107613"/>
            <a:ext cx="1919458" cy="877904"/>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Cache</a:t>
            </a:r>
            <a:endParaRPr sz="1600"/>
          </a:p>
        </p:txBody>
      </p:sp>
      <p:sp>
        <p:nvSpPr>
          <p:cNvPr id="6" name="Google Shape;164;p23">
            <a:extLst>
              <a:ext uri="{FF2B5EF4-FFF2-40B4-BE49-F238E27FC236}">
                <a16:creationId xmlns:a16="http://schemas.microsoft.com/office/drawing/2014/main" id="{44D14296-4486-954E-8773-5D24658086B4}"/>
              </a:ext>
            </a:extLst>
          </p:cNvPr>
          <p:cNvSpPr/>
          <p:nvPr/>
        </p:nvSpPr>
        <p:spPr>
          <a:xfrm>
            <a:off x="4507593" y="1510748"/>
            <a:ext cx="1570765" cy="718494"/>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CPU</a:t>
            </a:r>
            <a:endParaRPr sz="1600"/>
          </a:p>
        </p:txBody>
      </p:sp>
      <p:sp>
        <p:nvSpPr>
          <p:cNvPr id="7" name="Google Shape;165;p23">
            <a:extLst>
              <a:ext uri="{FF2B5EF4-FFF2-40B4-BE49-F238E27FC236}">
                <a16:creationId xmlns:a16="http://schemas.microsoft.com/office/drawing/2014/main" id="{B0A9583E-05C6-1E45-A33E-C08086814FBD}"/>
              </a:ext>
            </a:extLst>
          </p:cNvPr>
          <p:cNvSpPr/>
          <p:nvPr/>
        </p:nvSpPr>
        <p:spPr>
          <a:xfrm>
            <a:off x="6349339" y="2505307"/>
            <a:ext cx="1570765" cy="718494"/>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Output</a:t>
            </a:r>
            <a:endParaRPr sz="1600"/>
          </a:p>
          <a:p>
            <a:pPr marL="0" lvl="0" indent="0" algn="ctr" rtl="0">
              <a:spcBef>
                <a:spcPts val="0"/>
              </a:spcBef>
              <a:spcAft>
                <a:spcPts val="0"/>
              </a:spcAft>
              <a:buNone/>
            </a:pPr>
            <a:r>
              <a:rPr lang="en" sz="1600"/>
              <a:t>Processor</a:t>
            </a:r>
            <a:endParaRPr sz="1600"/>
          </a:p>
        </p:txBody>
      </p:sp>
      <p:sp>
        <p:nvSpPr>
          <p:cNvPr id="8" name="Google Shape;166;p23">
            <a:extLst>
              <a:ext uri="{FF2B5EF4-FFF2-40B4-BE49-F238E27FC236}">
                <a16:creationId xmlns:a16="http://schemas.microsoft.com/office/drawing/2014/main" id="{CD7BA627-6FD3-A24C-AF3C-55F7C0D1CEDC}"/>
              </a:ext>
            </a:extLst>
          </p:cNvPr>
          <p:cNvSpPr/>
          <p:nvPr/>
        </p:nvSpPr>
        <p:spPr>
          <a:xfrm>
            <a:off x="4470780" y="3466130"/>
            <a:ext cx="1570765" cy="718494"/>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Media</a:t>
            </a:r>
            <a:endParaRPr sz="1600"/>
          </a:p>
          <a:p>
            <a:pPr marL="0" lvl="0" indent="0" algn="ctr" rtl="0">
              <a:spcBef>
                <a:spcPts val="0"/>
              </a:spcBef>
              <a:spcAft>
                <a:spcPts val="0"/>
              </a:spcAft>
              <a:buNone/>
            </a:pPr>
            <a:r>
              <a:rPr lang="en" sz="1600"/>
              <a:t>Processor</a:t>
            </a:r>
            <a:endParaRPr sz="1600"/>
          </a:p>
        </p:txBody>
      </p:sp>
      <p:sp>
        <p:nvSpPr>
          <p:cNvPr id="9" name="Google Shape;167;p23">
            <a:extLst>
              <a:ext uri="{FF2B5EF4-FFF2-40B4-BE49-F238E27FC236}">
                <a16:creationId xmlns:a16="http://schemas.microsoft.com/office/drawing/2014/main" id="{D5A0CDF2-8B46-4145-97A4-A7A63C10A15F}"/>
              </a:ext>
            </a:extLst>
          </p:cNvPr>
          <p:cNvSpPr/>
          <p:nvPr/>
        </p:nvSpPr>
        <p:spPr>
          <a:xfrm>
            <a:off x="2293354" y="2602010"/>
            <a:ext cx="1869645" cy="855131"/>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Video Buffer</a:t>
            </a:r>
            <a:endParaRPr sz="1600"/>
          </a:p>
        </p:txBody>
      </p:sp>
      <p:sp>
        <p:nvSpPr>
          <p:cNvPr id="10" name="Google Shape;168;p23">
            <a:extLst>
              <a:ext uri="{FF2B5EF4-FFF2-40B4-BE49-F238E27FC236}">
                <a16:creationId xmlns:a16="http://schemas.microsoft.com/office/drawing/2014/main" id="{BD325AC9-9396-0E46-86C1-7869F0FEB327}"/>
              </a:ext>
            </a:extLst>
          </p:cNvPr>
          <p:cNvSpPr/>
          <p:nvPr/>
        </p:nvSpPr>
        <p:spPr>
          <a:xfrm>
            <a:off x="2247804" y="3946985"/>
            <a:ext cx="1869645" cy="855131"/>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t>Mic Buffer</a:t>
            </a:r>
            <a:endParaRPr sz="1600"/>
          </a:p>
        </p:txBody>
      </p:sp>
      <p:cxnSp>
        <p:nvCxnSpPr>
          <p:cNvPr id="11" name="Google Shape;169;p23">
            <a:extLst>
              <a:ext uri="{FF2B5EF4-FFF2-40B4-BE49-F238E27FC236}">
                <a16:creationId xmlns:a16="http://schemas.microsoft.com/office/drawing/2014/main" id="{1EF8D96F-5EEF-4745-A4B7-465259A3C87A}"/>
              </a:ext>
            </a:extLst>
          </p:cNvPr>
          <p:cNvCxnSpPr>
            <a:stCxn id="4" idx="3"/>
            <a:endCxn id="5" idx="1"/>
          </p:cNvCxnSpPr>
          <p:nvPr/>
        </p:nvCxnSpPr>
        <p:spPr>
          <a:xfrm>
            <a:off x="2009200" y="1497508"/>
            <a:ext cx="234392" cy="49057"/>
          </a:xfrm>
          <a:prstGeom prst="straightConnector1">
            <a:avLst/>
          </a:prstGeom>
          <a:noFill/>
          <a:ln w="28575" cap="flat" cmpd="sng">
            <a:solidFill>
              <a:schemeClr val="tx1"/>
            </a:solidFill>
            <a:prstDash val="solid"/>
            <a:round/>
            <a:headEnd type="none" w="med" len="med"/>
            <a:tailEnd type="none" w="med" len="med"/>
          </a:ln>
        </p:spPr>
      </p:cxnSp>
      <p:cxnSp>
        <p:nvCxnSpPr>
          <p:cNvPr id="12" name="Google Shape;170;p23">
            <a:extLst>
              <a:ext uri="{FF2B5EF4-FFF2-40B4-BE49-F238E27FC236}">
                <a16:creationId xmlns:a16="http://schemas.microsoft.com/office/drawing/2014/main" id="{C99633A7-75F5-A14A-9EA4-8D9207879068}"/>
              </a:ext>
            </a:extLst>
          </p:cNvPr>
          <p:cNvCxnSpPr>
            <a:stCxn id="5" idx="3"/>
            <a:endCxn id="6" idx="1"/>
          </p:cNvCxnSpPr>
          <p:nvPr/>
        </p:nvCxnSpPr>
        <p:spPr>
          <a:xfrm>
            <a:off x="4163050" y="1546565"/>
            <a:ext cx="344543" cy="323430"/>
          </a:xfrm>
          <a:prstGeom prst="straightConnector1">
            <a:avLst/>
          </a:prstGeom>
          <a:noFill/>
          <a:ln w="28575" cap="flat" cmpd="sng">
            <a:solidFill>
              <a:schemeClr val="tx1"/>
            </a:solidFill>
            <a:prstDash val="solid"/>
            <a:round/>
            <a:headEnd type="none" w="med" len="med"/>
            <a:tailEnd type="none" w="med" len="med"/>
          </a:ln>
        </p:spPr>
      </p:cxnSp>
      <p:cxnSp>
        <p:nvCxnSpPr>
          <p:cNvPr id="13" name="Google Shape;171;p23">
            <a:extLst>
              <a:ext uri="{FF2B5EF4-FFF2-40B4-BE49-F238E27FC236}">
                <a16:creationId xmlns:a16="http://schemas.microsoft.com/office/drawing/2014/main" id="{9254F758-8C30-0B4E-BFBE-EAB256EA329A}"/>
              </a:ext>
            </a:extLst>
          </p:cNvPr>
          <p:cNvCxnSpPr>
            <a:stCxn id="6" idx="3"/>
            <a:endCxn id="7" idx="1"/>
          </p:cNvCxnSpPr>
          <p:nvPr/>
        </p:nvCxnSpPr>
        <p:spPr>
          <a:xfrm>
            <a:off x="6078358" y="1869995"/>
            <a:ext cx="270981" cy="994559"/>
          </a:xfrm>
          <a:prstGeom prst="straightConnector1">
            <a:avLst/>
          </a:prstGeom>
          <a:noFill/>
          <a:ln w="28575" cap="flat" cmpd="sng">
            <a:solidFill>
              <a:schemeClr val="tx1"/>
            </a:solidFill>
            <a:prstDash val="solid"/>
            <a:round/>
            <a:headEnd type="none" w="med" len="med"/>
            <a:tailEnd type="none" w="med" len="med"/>
          </a:ln>
        </p:spPr>
      </p:cxnSp>
      <p:cxnSp>
        <p:nvCxnSpPr>
          <p:cNvPr id="14" name="Google Shape;172;p23">
            <a:extLst>
              <a:ext uri="{FF2B5EF4-FFF2-40B4-BE49-F238E27FC236}">
                <a16:creationId xmlns:a16="http://schemas.microsoft.com/office/drawing/2014/main" id="{2FD8738F-84D0-3740-99DB-5F95DED02A2B}"/>
              </a:ext>
            </a:extLst>
          </p:cNvPr>
          <p:cNvCxnSpPr>
            <a:stCxn id="6" idx="2"/>
            <a:endCxn id="8" idx="0"/>
          </p:cNvCxnSpPr>
          <p:nvPr/>
        </p:nvCxnSpPr>
        <p:spPr>
          <a:xfrm flipH="1">
            <a:off x="5256163" y="2229242"/>
            <a:ext cx="36813" cy="1236888"/>
          </a:xfrm>
          <a:prstGeom prst="straightConnector1">
            <a:avLst/>
          </a:prstGeom>
          <a:noFill/>
          <a:ln w="28575" cap="flat" cmpd="sng">
            <a:solidFill>
              <a:schemeClr val="tx1"/>
            </a:solidFill>
            <a:prstDash val="solid"/>
            <a:round/>
            <a:headEnd type="none" w="med" len="med"/>
            <a:tailEnd type="none" w="med" len="med"/>
          </a:ln>
        </p:spPr>
      </p:cxnSp>
      <p:cxnSp>
        <p:nvCxnSpPr>
          <p:cNvPr id="15" name="Google Shape;173;p23">
            <a:extLst>
              <a:ext uri="{FF2B5EF4-FFF2-40B4-BE49-F238E27FC236}">
                <a16:creationId xmlns:a16="http://schemas.microsoft.com/office/drawing/2014/main" id="{73176560-C89A-8D40-A4D2-6DBC7CA199DB}"/>
              </a:ext>
            </a:extLst>
          </p:cNvPr>
          <p:cNvCxnSpPr>
            <a:stCxn id="8" idx="1"/>
            <a:endCxn id="9" idx="3"/>
          </p:cNvCxnSpPr>
          <p:nvPr/>
        </p:nvCxnSpPr>
        <p:spPr>
          <a:xfrm flipH="1" flipV="1">
            <a:off x="4162999" y="3029576"/>
            <a:ext cx="307781" cy="795801"/>
          </a:xfrm>
          <a:prstGeom prst="straightConnector1">
            <a:avLst/>
          </a:prstGeom>
          <a:noFill/>
          <a:ln w="28575" cap="flat" cmpd="sng">
            <a:solidFill>
              <a:schemeClr val="tx1"/>
            </a:solidFill>
            <a:prstDash val="solid"/>
            <a:round/>
            <a:headEnd type="none" w="med" len="med"/>
            <a:tailEnd type="none" w="med" len="med"/>
          </a:ln>
        </p:spPr>
      </p:cxnSp>
      <p:cxnSp>
        <p:nvCxnSpPr>
          <p:cNvPr id="16" name="Google Shape;174;p23">
            <a:extLst>
              <a:ext uri="{FF2B5EF4-FFF2-40B4-BE49-F238E27FC236}">
                <a16:creationId xmlns:a16="http://schemas.microsoft.com/office/drawing/2014/main" id="{6B668554-3F13-8F44-AAE5-916A867C2592}"/>
              </a:ext>
            </a:extLst>
          </p:cNvPr>
          <p:cNvCxnSpPr>
            <a:stCxn id="8" idx="1"/>
            <a:endCxn id="10" idx="3"/>
          </p:cNvCxnSpPr>
          <p:nvPr/>
        </p:nvCxnSpPr>
        <p:spPr>
          <a:xfrm flipH="1">
            <a:off x="4117449" y="3825377"/>
            <a:ext cx="353331" cy="549174"/>
          </a:xfrm>
          <a:prstGeom prst="straightConnector1">
            <a:avLst/>
          </a:prstGeom>
          <a:noFill/>
          <a:ln w="28575" cap="flat" cmpd="sng">
            <a:solidFill>
              <a:schemeClr val="tx1"/>
            </a:solidFill>
            <a:prstDash val="solid"/>
            <a:round/>
            <a:headEnd type="none" w="med" len="med"/>
            <a:tailEnd type="none" w="med" len="med"/>
          </a:ln>
        </p:spPr>
      </p:cxnSp>
      <p:sp>
        <p:nvSpPr>
          <p:cNvPr id="17" name="Google Shape;175;p23">
            <a:extLst>
              <a:ext uri="{FF2B5EF4-FFF2-40B4-BE49-F238E27FC236}">
                <a16:creationId xmlns:a16="http://schemas.microsoft.com/office/drawing/2014/main" id="{45E9F391-ACC0-7C4A-8F80-ECA5D199E7D5}"/>
              </a:ext>
            </a:extLst>
          </p:cNvPr>
          <p:cNvSpPr/>
          <p:nvPr/>
        </p:nvSpPr>
        <p:spPr>
          <a:xfrm>
            <a:off x="838200" y="2638838"/>
            <a:ext cx="1203600" cy="724553"/>
          </a:xfrm>
          <a:prstGeom prst="ellipse">
            <a:avLst/>
          </a:prstGeom>
          <a:solidFill>
            <a:schemeClr val="accent6"/>
          </a:solidFill>
          <a:ln w="2857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t>Camera</a:t>
            </a:r>
            <a:endParaRPr sz="1600"/>
          </a:p>
        </p:txBody>
      </p:sp>
      <p:cxnSp>
        <p:nvCxnSpPr>
          <p:cNvPr id="18" name="Google Shape;176;p23">
            <a:extLst>
              <a:ext uri="{FF2B5EF4-FFF2-40B4-BE49-F238E27FC236}">
                <a16:creationId xmlns:a16="http://schemas.microsoft.com/office/drawing/2014/main" id="{0D43B326-09D4-4E49-A9B4-60AFCC17E615}"/>
              </a:ext>
            </a:extLst>
          </p:cNvPr>
          <p:cNvCxnSpPr>
            <a:cxnSpLocks/>
            <a:stCxn id="17" idx="6"/>
            <a:endCxn id="9" idx="1"/>
          </p:cNvCxnSpPr>
          <p:nvPr/>
        </p:nvCxnSpPr>
        <p:spPr>
          <a:xfrm>
            <a:off x="2041800" y="3001115"/>
            <a:ext cx="251554" cy="28461"/>
          </a:xfrm>
          <a:prstGeom prst="straightConnector1">
            <a:avLst/>
          </a:prstGeom>
          <a:noFill/>
          <a:ln w="2857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330370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3" name="Text Placeholder 2">
            <a:extLst>
              <a:ext uri="{FF2B5EF4-FFF2-40B4-BE49-F238E27FC236}">
                <a16:creationId xmlns:a16="http://schemas.microsoft.com/office/drawing/2014/main" id="{3EB6FD26-9F36-294A-8641-A0A6DF733202}"/>
              </a:ext>
            </a:extLst>
          </p:cNvPr>
          <p:cNvSpPr>
            <a:spLocks noGrp="1"/>
          </p:cNvSpPr>
          <p:nvPr>
            <p:ph type="body" sz="quarter" idx="10"/>
          </p:nvPr>
        </p:nvSpPr>
        <p:spPr>
          <a:xfrm>
            <a:off x="0" y="240607"/>
            <a:ext cx="7380287" cy="480276"/>
          </a:xfrm>
        </p:spPr>
        <p:txBody>
          <a:bodyPr/>
          <a:lstStyle/>
          <a:p>
            <a:r>
              <a:rPr lang="en" dirty="0">
                <a:solidFill>
                  <a:schemeClr val="accent6"/>
                </a:solidFill>
              </a:rPr>
              <a:t>UXUX Basics - Human Processor Model  Basics -</a:t>
            </a:r>
            <a:endParaRPr lang="en-US" dirty="0">
              <a:solidFill>
                <a:schemeClr val="accent6"/>
              </a:solidFill>
            </a:endParaRPr>
          </a:p>
        </p:txBody>
      </p:sp>
      <p:sp>
        <p:nvSpPr>
          <p:cNvPr id="182" name="Google Shape;182;p24"/>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18</a:t>
            </a:fld>
            <a:endParaRPr>
              <a:latin typeface="Proxima Nova"/>
              <a:ea typeface="Proxima Nova"/>
              <a:cs typeface="Proxima Nova"/>
              <a:sym typeface="Proxima Nova"/>
            </a:endParaRPr>
          </a:p>
        </p:txBody>
      </p:sp>
      <p:sp>
        <p:nvSpPr>
          <p:cNvPr id="198" name="Google Shape;198;p24"/>
          <p:cNvSpPr txBox="1"/>
          <p:nvPr/>
        </p:nvSpPr>
        <p:spPr>
          <a:xfrm>
            <a:off x="112625" y="4501425"/>
            <a:ext cx="1563775" cy="39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Source: </a:t>
            </a:r>
            <a:r>
              <a:rPr lang="en" sz="1000" u="sng">
                <a:solidFill>
                  <a:schemeClr val="hlink"/>
                </a:solidFill>
                <a:latin typeface="Calibri"/>
                <a:ea typeface="Calibri"/>
                <a:cs typeface="Calibri"/>
                <a:sym typeface="Calibri"/>
                <a:hlinkClick r:id="rId3"/>
              </a:rPr>
              <a:t>Stuart_Card</a:t>
            </a:r>
            <a:endParaRPr sz="1000">
              <a:latin typeface="Calibri"/>
              <a:ea typeface="Calibri"/>
              <a:cs typeface="Calibri"/>
              <a:sym typeface="Calibri"/>
            </a:endParaRPr>
          </a:p>
        </p:txBody>
      </p:sp>
      <p:sp>
        <p:nvSpPr>
          <p:cNvPr id="22" name="Google Shape;183;p24">
            <a:extLst>
              <a:ext uri="{FF2B5EF4-FFF2-40B4-BE49-F238E27FC236}">
                <a16:creationId xmlns:a16="http://schemas.microsoft.com/office/drawing/2014/main" id="{A5C23574-AEBB-B44F-A4C5-C88327489F62}"/>
              </a:ext>
            </a:extLst>
          </p:cNvPr>
          <p:cNvSpPr/>
          <p:nvPr/>
        </p:nvSpPr>
        <p:spPr>
          <a:xfrm>
            <a:off x="698550" y="1125156"/>
            <a:ext cx="1495500" cy="973656"/>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Long-Term Memory</a:t>
            </a:r>
            <a:endParaRPr sz="1200"/>
          </a:p>
          <a:p>
            <a:pPr marL="0" lvl="0" indent="0" algn="ctr" rtl="0">
              <a:spcBef>
                <a:spcPts val="0"/>
              </a:spcBef>
              <a:spcAft>
                <a:spcPts val="0"/>
              </a:spcAft>
              <a:buNone/>
            </a:pPr>
            <a:r>
              <a:rPr lang="en" sz="1000"/>
              <a:t>Size: unlimited</a:t>
            </a:r>
            <a:endParaRPr sz="1000"/>
          </a:p>
          <a:p>
            <a:pPr marL="0" lvl="0" indent="0" algn="ctr" rtl="0">
              <a:spcBef>
                <a:spcPts val="0"/>
              </a:spcBef>
              <a:spcAft>
                <a:spcPts val="0"/>
              </a:spcAft>
              <a:buNone/>
            </a:pPr>
            <a:r>
              <a:rPr lang="en" sz="1000"/>
              <a:t>Decay: never</a:t>
            </a:r>
            <a:endParaRPr sz="1000"/>
          </a:p>
        </p:txBody>
      </p:sp>
      <p:sp>
        <p:nvSpPr>
          <p:cNvPr id="23" name="Google Shape;184;p24">
            <a:extLst>
              <a:ext uri="{FF2B5EF4-FFF2-40B4-BE49-F238E27FC236}">
                <a16:creationId xmlns:a16="http://schemas.microsoft.com/office/drawing/2014/main" id="{888F9B18-A4FC-2444-8C4D-E4C88C307341}"/>
              </a:ext>
            </a:extLst>
          </p:cNvPr>
          <p:cNvSpPr/>
          <p:nvPr/>
        </p:nvSpPr>
        <p:spPr>
          <a:xfrm>
            <a:off x="2590800" y="1125156"/>
            <a:ext cx="1757100" cy="973656"/>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Working </a:t>
            </a:r>
            <a:endParaRPr sz="1200"/>
          </a:p>
          <a:p>
            <a:pPr marL="0" lvl="0" indent="0" algn="ctr" rtl="0">
              <a:spcBef>
                <a:spcPts val="0"/>
              </a:spcBef>
              <a:spcAft>
                <a:spcPts val="0"/>
              </a:spcAft>
              <a:buNone/>
            </a:pPr>
            <a:r>
              <a:rPr lang="en" sz="1200"/>
              <a:t>Memory</a:t>
            </a:r>
            <a:endParaRPr sz="1200"/>
          </a:p>
          <a:p>
            <a:pPr marL="0" lvl="0" indent="0" algn="ctr" rtl="0">
              <a:spcBef>
                <a:spcPts val="0"/>
              </a:spcBef>
              <a:spcAft>
                <a:spcPts val="0"/>
              </a:spcAft>
              <a:buNone/>
            </a:pPr>
            <a:r>
              <a:rPr lang="en" sz="1000"/>
              <a:t>Size: 7 chunks</a:t>
            </a:r>
            <a:endParaRPr sz="1000"/>
          </a:p>
          <a:p>
            <a:pPr marL="0" lvl="0" indent="0" algn="ctr" rtl="0">
              <a:spcBef>
                <a:spcPts val="0"/>
              </a:spcBef>
              <a:spcAft>
                <a:spcPts val="0"/>
              </a:spcAft>
              <a:buNone/>
            </a:pPr>
            <a:r>
              <a:rPr lang="en" sz="1000"/>
              <a:t>Decay (1): ~100 sec</a:t>
            </a:r>
            <a:endParaRPr sz="1000"/>
          </a:p>
          <a:p>
            <a:pPr marL="0" lvl="0" indent="0" algn="ctr" rtl="0">
              <a:spcBef>
                <a:spcPts val="0"/>
              </a:spcBef>
              <a:spcAft>
                <a:spcPts val="0"/>
              </a:spcAft>
              <a:buNone/>
            </a:pPr>
            <a:r>
              <a:rPr lang="en" sz="1000"/>
              <a:t>Decay (1+): ~5-30 sec</a:t>
            </a:r>
            <a:endParaRPr sz="1000"/>
          </a:p>
          <a:p>
            <a:pPr marL="0" lvl="0" indent="0" algn="ctr" rtl="0">
              <a:spcBef>
                <a:spcPts val="0"/>
              </a:spcBef>
              <a:spcAft>
                <a:spcPts val="0"/>
              </a:spcAft>
              <a:buClr>
                <a:schemeClr val="dk1"/>
              </a:buClr>
              <a:buSzPts val="1100"/>
              <a:buFont typeface="Arial"/>
              <a:buNone/>
            </a:pPr>
            <a:r>
              <a:rPr lang="en" sz="1000"/>
              <a:t> </a:t>
            </a:r>
            <a:endParaRPr sz="1200"/>
          </a:p>
        </p:txBody>
      </p:sp>
      <p:sp>
        <p:nvSpPr>
          <p:cNvPr id="24" name="Google Shape;185;p24">
            <a:extLst>
              <a:ext uri="{FF2B5EF4-FFF2-40B4-BE49-F238E27FC236}">
                <a16:creationId xmlns:a16="http://schemas.microsoft.com/office/drawing/2014/main" id="{D7D19C4C-7233-864C-A241-7AAB4A0D7A7F}"/>
              </a:ext>
            </a:extLst>
          </p:cNvPr>
          <p:cNvSpPr/>
          <p:nvPr/>
        </p:nvSpPr>
        <p:spPr>
          <a:xfrm>
            <a:off x="4825309" y="1773005"/>
            <a:ext cx="1437900" cy="683981"/>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Cognitive Processing</a:t>
            </a:r>
            <a:endParaRPr sz="1200"/>
          </a:p>
          <a:p>
            <a:pPr marL="0" lvl="0" indent="0" algn="ctr" rtl="0">
              <a:spcBef>
                <a:spcPts val="0"/>
              </a:spcBef>
              <a:spcAft>
                <a:spcPts val="0"/>
              </a:spcAft>
              <a:buClr>
                <a:schemeClr val="dk1"/>
              </a:buClr>
              <a:buSzPts val="1100"/>
              <a:buFont typeface="Arial"/>
              <a:buNone/>
            </a:pPr>
            <a:r>
              <a:rPr lang="en" sz="1000"/>
              <a:t>Cycle: ~70ms</a:t>
            </a:r>
            <a:endParaRPr sz="1200"/>
          </a:p>
        </p:txBody>
      </p:sp>
      <p:sp>
        <p:nvSpPr>
          <p:cNvPr id="25" name="Google Shape;186;p24">
            <a:extLst>
              <a:ext uri="{FF2B5EF4-FFF2-40B4-BE49-F238E27FC236}">
                <a16:creationId xmlns:a16="http://schemas.microsoft.com/office/drawing/2014/main" id="{B2A221E7-60C2-6847-B073-F69032690EA5}"/>
              </a:ext>
            </a:extLst>
          </p:cNvPr>
          <p:cNvSpPr/>
          <p:nvPr/>
        </p:nvSpPr>
        <p:spPr>
          <a:xfrm>
            <a:off x="6661850" y="2450315"/>
            <a:ext cx="1437900" cy="714372"/>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Motor Processing</a:t>
            </a:r>
            <a:endParaRPr sz="1200"/>
          </a:p>
          <a:p>
            <a:pPr marL="0" lvl="0" indent="0" algn="ctr" rtl="0">
              <a:spcBef>
                <a:spcPts val="0"/>
              </a:spcBef>
              <a:spcAft>
                <a:spcPts val="0"/>
              </a:spcAft>
              <a:buClr>
                <a:schemeClr val="dk1"/>
              </a:buClr>
              <a:buSzPts val="1100"/>
              <a:buFont typeface="Arial"/>
              <a:buNone/>
            </a:pPr>
            <a:r>
              <a:rPr lang="en" sz="1000"/>
              <a:t>Cycle: ~70 ms</a:t>
            </a:r>
            <a:endParaRPr sz="1200"/>
          </a:p>
          <a:p>
            <a:pPr marL="0" lvl="0" indent="0" algn="ctr" rtl="0">
              <a:spcBef>
                <a:spcPts val="0"/>
              </a:spcBef>
              <a:spcAft>
                <a:spcPts val="0"/>
              </a:spcAft>
              <a:buNone/>
            </a:pPr>
            <a:endParaRPr sz="1200"/>
          </a:p>
        </p:txBody>
      </p:sp>
      <p:sp>
        <p:nvSpPr>
          <p:cNvPr id="26" name="Google Shape;187;p24">
            <a:extLst>
              <a:ext uri="{FF2B5EF4-FFF2-40B4-BE49-F238E27FC236}">
                <a16:creationId xmlns:a16="http://schemas.microsoft.com/office/drawing/2014/main" id="{46757166-172F-674C-B6A2-CED23550EDC8}"/>
              </a:ext>
            </a:extLst>
          </p:cNvPr>
          <p:cNvSpPr/>
          <p:nvPr/>
        </p:nvSpPr>
        <p:spPr>
          <a:xfrm>
            <a:off x="4788496" y="3380669"/>
            <a:ext cx="1437900" cy="830737"/>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Perceptual Processor</a:t>
            </a:r>
            <a:endParaRPr sz="1200" dirty="0"/>
          </a:p>
          <a:p>
            <a:pPr marL="0" lvl="0" indent="0" algn="ctr" rtl="0">
              <a:spcBef>
                <a:spcPts val="0"/>
              </a:spcBef>
              <a:spcAft>
                <a:spcPts val="0"/>
              </a:spcAft>
              <a:buClr>
                <a:schemeClr val="dk1"/>
              </a:buClr>
              <a:buSzPts val="1100"/>
              <a:buFont typeface="Arial"/>
              <a:buNone/>
            </a:pPr>
            <a:r>
              <a:rPr lang="en" sz="1000" dirty="0"/>
              <a:t>Cycle: ~100 </a:t>
            </a:r>
            <a:r>
              <a:rPr lang="en" sz="1000" dirty="0" err="1"/>
              <a:t>ms</a:t>
            </a:r>
            <a:endParaRPr sz="1200" dirty="0"/>
          </a:p>
        </p:txBody>
      </p:sp>
      <p:sp>
        <p:nvSpPr>
          <p:cNvPr id="27" name="Google Shape;188;p24">
            <a:extLst>
              <a:ext uri="{FF2B5EF4-FFF2-40B4-BE49-F238E27FC236}">
                <a16:creationId xmlns:a16="http://schemas.microsoft.com/office/drawing/2014/main" id="{EE59F9C5-194A-8B4F-8B3D-D721456EB550}"/>
              </a:ext>
            </a:extLst>
          </p:cNvPr>
          <p:cNvSpPr/>
          <p:nvPr/>
        </p:nvSpPr>
        <p:spPr>
          <a:xfrm>
            <a:off x="2580634" y="2686799"/>
            <a:ext cx="1711500" cy="955775"/>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Visual Image </a:t>
            </a:r>
            <a:endParaRPr sz="1200" dirty="0"/>
          </a:p>
          <a:p>
            <a:pPr marL="0" lvl="0" indent="0" algn="ctr" rtl="0">
              <a:spcBef>
                <a:spcPts val="0"/>
              </a:spcBef>
              <a:spcAft>
                <a:spcPts val="0"/>
              </a:spcAft>
              <a:buNone/>
            </a:pPr>
            <a:r>
              <a:rPr lang="en" sz="1200" dirty="0"/>
              <a:t>Store</a:t>
            </a:r>
            <a:endParaRPr sz="1200" dirty="0"/>
          </a:p>
          <a:p>
            <a:pPr marL="0" lvl="0" indent="0" algn="ctr" rtl="0">
              <a:spcBef>
                <a:spcPts val="0"/>
              </a:spcBef>
              <a:spcAft>
                <a:spcPts val="0"/>
              </a:spcAft>
              <a:buClr>
                <a:schemeClr val="dk1"/>
              </a:buClr>
              <a:buSzPts val="1100"/>
              <a:buFont typeface="Arial"/>
              <a:buNone/>
            </a:pPr>
            <a:r>
              <a:rPr lang="en" sz="1000" dirty="0"/>
              <a:t>Size: ~17 letters</a:t>
            </a:r>
            <a:endParaRPr sz="1000" dirty="0"/>
          </a:p>
          <a:p>
            <a:pPr marL="0" lvl="0" indent="0" algn="ctr" rtl="0">
              <a:spcBef>
                <a:spcPts val="0"/>
              </a:spcBef>
              <a:spcAft>
                <a:spcPts val="0"/>
              </a:spcAft>
              <a:buClr>
                <a:schemeClr val="dk1"/>
              </a:buClr>
              <a:buSzPts val="1100"/>
              <a:buFont typeface="Arial"/>
              <a:buNone/>
            </a:pPr>
            <a:r>
              <a:rPr lang="en" sz="1000" dirty="0"/>
              <a:t>Decay: ~200 </a:t>
            </a:r>
            <a:r>
              <a:rPr lang="en" sz="1000" dirty="0" err="1"/>
              <a:t>ms</a:t>
            </a:r>
            <a:endParaRPr sz="1000" dirty="0"/>
          </a:p>
        </p:txBody>
      </p:sp>
      <p:sp>
        <p:nvSpPr>
          <p:cNvPr id="28" name="Google Shape;189;p24">
            <a:extLst>
              <a:ext uri="{FF2B5EF4-FFF2-40B4-BE49-F238E27FC236}">
                <a16:creationId xmlns:a16="http://schemas.microsoft.com/office/drawing/2014/main" id="{37FC497D-869B-C547-8292-2F0499F419F8}"/>
              </a:ext>
            </a:extLst>
          </p:cNvPr>
          <p:cNvSpPr/>
          <p:nvPr/>
        </p:nvSpPr>
        <p:spPr>
          <a:xfrm>
            <a:off x="2590800" y="3801962"/>
            <a:ext cx="1711500" cy="851001"/>
          </a:xfrm>
          <a:prstGeom prst="rect">
            <a:avLst/>
          </a:prstGeom>
          <a:solidFill>
            <a:schemeClr val="accent6"/>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Auditory Store</a:t>
            </a:r>
            <a:endParaRPr sz="1200"/>
          </a:p>
          <a:p>
            <a:pPr marL="0" lvl="0" indent="0" algn="ctr" rtl="0">
              <a:spcBef>
                <a:spcPts val="0"/>
              </a:spcBef>
              <a:spcAft>
                <a:spcPts val="0"/>
              </a:spcAft>
              <a:buClr>
                <a:schemeClr val="dk1"/>
              </a:buClr>
              <a:buSzPts val="1100"/>
              <a:buFont typeface="Arial"/>
              <a:buNone/>
            </a:pPr>
            <a:r>
              <a:rPr lang="en" sz="1000"/>
              <a:t>Size: ~10 tones</a:t>
            </a:r>
            <a:endParaRPr sz="1000"/>
          </a:p>
          <a:p>
            <a:pPr marL="0" lvl="0" indent="0" algn="ctr" rtl="0">
              <a:spcBef>
                <a:spcPts val="0"/>
              </a:spcBef>
              <a:spcAft>
                <a:spcPts val="0"/>
              </a:spcAft>
              <a:buClr>
                <a:schemeClr val="dk1"/>
              </a:buClr>
              <a:buSzPts val="1100"/>
              <a:buFont typeface="Arial"/>
              <a:buNone/>
            </a:pPr>
            <a:r>
              <a:rPr lang="en" sz="1000"/>
              <a:t>Decay: 1500 ms</a:t>
            </a:r>
            <a:endParaRPr sz="1200"/>
          </a:p>
        </p:txBody>
      </p:sp>
      <p:cxnSp>
        <p:nvCxnSpPr>
          <p:cNvPr id="29" name="Google Shape;190;p24">
            <a:extLst>
              <a:ext uri="{FF2B5EF4-FFF2-40B4-BE49-F238E27FC236}">
                <a16:creationId xmlns:a16="http://schemas.microsoft.com/office/drawing/2014/main" id="{62B30CFE-F105-0345-B566-826B9B110659}"/>
              </a:ext>
            </a:extLst>
          </p:cNvPr>
          <p:cNvCxnSpPr>
            <a:cxnSpLocks/>
            <a:stCxn id="22" idx="3"/>
            <a:endCxn id="23" idx="1"/>
          </p:cNvCxnSpPr>
          <p:nvPr/>
        </p:nvCxnSpPr>
        <p:spPr>
          <a:xfrm>
            <a:off x="2194050" y="1611984"/>
            <a:ext cx="396750" cy="0"/>
          </a:xfrm>
          <a:prstGeom prst="straightConnector1">
            <a:avLst/>
          </a:prstGeom>
          <a:noFill/>
          <a:ln w="28575" cap="flat" cmpd="sng">
            <a:solidFill>
              <a:schemeClr val="tx1"/>
            </a:solidFill>
            <a:prstDash val="solid"/>
            <a:round/>
            <a:headEnd type="none" w="med" len="med"/>
            <a:tailEnd type="none" w="med" len="med"/>
          </a:ln>
        </p:spPr>
      </p:cxnSp>
      <p:cxnSp>
        <p:nvCxnSpPr>
          <p:cNvPr id="30" name="Google Shape;191;p24">
            <a:extLst>
              <a:ext uri="{FF2B5EF4-FFF2-40B4-BE49-F238E27FC236}">
                <a16:creationId xmlns:a16="http://schemas.microsoft.com/office/drawing/2014/main" id="{10D001F3-5843-D64F-8490-B2A3515660EB}"/>
              </a:ext>
            </a:extLst>
          </p:cNvPr>
          <p:cNvCxnSpPr>
            <a:cxnSpLocks/>
            <a:stCxn id="23" idx="3"/>
            <a:endCxn id="24" idx="1"/>
          </p:cNvCxnSpPr>
          <p:nvPr/>
        </p:nvCxnSpPr>
        <p:spPr>
          <a:xfrm>
            <a:off x="4347900" y="1611984"/>
            <a:ext cx="477409" cy="503012"/>
          </a:xfrm>
          <a:prstGeom prst="straightConnector1">
            <a:avLst/>
          </a:prstGeom>
          <a:noFill/>
          <a:ln w="28575" cap="flat" cmpd="sng">
            <a:solidFill>
              <a:schemeClr val="tx1"/>
            </a:solidFill>
            <a:prstDash val="solid"/>
            <a:round/>
            <a:headEnd type="none" w="med" len="med"/>
            <a:tailEnd type="none" w="med" len="med"/>
          </a:ln>
        </p:spPr>
      </p:cxnSp>
      <p:cxnSp>
        <p:nvCxnSpPr>
          <p:cNvPr id="31" name="Google Shape;192;p24">
            <a:extLst>
              <a:ext uri="{FF2B5EF4-FFF2-40B4-BE49-F238E27FC236}">
                <a16:creationId xmlns:a16="http://schemas.microsoft.com/office/drawing/2014/main" id="{B4EC37BD-A962-BA43-A5E0-5A1D17F054BF}"/>
              </a:ext>
            </a:extLst>
          </p:cNvPr>
          <p:cNvCxnSpPr>
            <a:cxnSpLocks/>
            <a:stCxn id="24" idx="3"/>
            <a:endCxn id="25" idx="1"/>
          </p:cNvCxnSpPr>
          <p:nvPr/>
        </p:nvCxnSpPr>
        <p:spPr>
          <a:xfrm>
            <a:off x="6263209" y="2114996"/>
            <a:ext cx="398641" cy="692505"/>
          </a:xfrm>
          <a:prstGeom prst="straightConnector1">
            <a:avLst/>
          </a:prstGeom>
          <a:noFill/>
          <a:ln w="28575" cap="flat" cmpd="sng">
            <a:solidFill>
              <a:schemeClr val="tx1"/>
            </a:solidFill>
            <a:prstDash val="solid"/>
            <a:round/>
            <a:headEnd type="none" w="med" len="med"/>
            <a:tailEnd type="none" w="med" len="med"/>
          </a:ln>
        </p:spPr>
      </p:cxnSp>
      <p:cxnSp>
        <p:nvCxnSpPr>
          <p:cNvPr id="32" name="Google Shape;193;p24">
            <a:extLst>
              <a:ext uri="{FF2B5EF4-FFF2-40B4-BE49-F238E27FC236}">
                <a16:creationId xmlns:a16="http://schemas.microsoft.com/office/drawing/2014/main" id="{47E36A49-74B8-E042-955F-BB59FB40A9F3}"/>
              </a:ext>
            </a:extLst>
          </p:cNvPr>
          <p:cNvCxnSpPr>
            <a:cxnSpLocks/>
            <a:stCxn id="24" idx="2"/>
            <a:endCxn id="26" idx="0"/>
          </p:cNvCxnSpPr>
          <p:nvPr/>
        </p:nvCxnSpPr>
        <p:spPr>
          <a:xfrm flipH="1">
            <a:off x="5507446" y="2456986"/>
            <a:ext cx="36813" cy="923683"/>
          </a:xfrm>
          <a:prstGeom prst="straightConnector1">
            <a:avLst/>
          </a:prstGeom>
          <a:noFill/>
          <a:ln w="28575" cap="flat" cmpd="sng">
            <a:solidFill>
              <a:schemeClr val="tx1"/>
            </a:solidFill>
            <a:prstDash val="solid"/>
            <a:round/>
            <a:headEnd type="none" w="med" len="med"/>
            <a:tailEnd type="none" w="med" len="med"/>
          </a:ln>
        </p:spPr>
      </p:cxnSp>
      <p:cxnSp>
        <p:nvCxnSpPr>
          <p:cNvPr id="33" name="Google Shape;194;p24">
            <a:extLst>
              <a:ext uri="{FF2B5EF4-FFF2-40B4-BE49-F238E27FC236}">
                <a16:creationId xmlns:a16="http://schemas.microsoft.com/office/drawing/2014/main" id="{88854C91-A6FF-4346-A70A-4AFAEA36DE05}"/>
              </a:ext>
            </a:extLst>
          </p:cNvPr>
          <p:cNvCxnSpPr>
            <a:cxnSpLocks/>
            <a:stCxn id="26" idx="1"/>
            <a:endCxn id="27" idx="3"/>
          </p:cNvCxnSpPr>
          <p:nvPr/>
        </p:nvCxnSpPr>
        <p:spPr>
          <a:xfrm flipH="1" flipV="1">
            <a:off x="4292134" y="3164687"/>
            <a:ext cx="496362" cy="631351"/>
          </a:xfrm>
          <a:prstGeom prst="straightConnector1">
            <a:avLst/>
          </a:prstGeom>
          <a:noFill/>
          <a:ln w="28575" cap="flat" cmpd="sng">
            <a:solidFill>
              <a:schemeClr val="tx1"/>
            </a:solidFill>
            <a:prstDash val="solid"/>
            <a:round/>
            <a:headEnd type="none" w="med" len="med"/>
            <a:tailEnd type="none" w="med" len="med"/>
          </a:ln>
        </p:spPr>
      </p:cxnSp>
      <p:cxnSp>
        <p:nvCxnSpPr>
          <p:cNvPr id="34" name="Google Shape;195;p24">
            <a:extLst>
              <a:ext uri="{FF2B5EF4-FFF2-40B4-BE49-F238E27FC236}">
                <a16:creationId xmlns:a16="http://schemas.microsoft.com/office/drawing/2014/main" id="{40BB43B9-C31A-8F4B-8968-650E8014634F}"/>
              </a:ext>
            </a:extLst>
          </p:cNvPr>
          <p:cNvCxnSpPr>
            <a:cxnSpLocks/>
            <a:stCxn id="26" idx="1"/>
            <a:endCxn id="28" idx="3"/>
          </p:cNvCxnSpPr>
          <p:nvPr/>
        </p:nvCxnSpPr>
        <p:spPr>
          <a:xfrm flipH="1">
            <a:off x="4302300" y="3796038"/>
            <a:ext cx="486196" cy="431425"/>
          </a:xfrm>
          <a:prstGeom prst="straightConnector1">
            <a:avLst/>
          </a:prstGeom>
          <a:noFill/>
          <a:ln w="28575" cap="flat" cmpd="sng">
            <a:solidFill>
              <a:schemeClr val="tx1"/>
            </a:solidFill>
            <a:prstDash val="solid"/>
            <a:round/>
            <a:headEnd type="none" w="med" len="med"/>
            <a:tailEnd type="none" w="med" len="med"/>
          </a:ln>
        </p:spPr>
      </p:cxnSp>
      <p:sp>
        <p:nvSpPr>
          <p:cNvPr id="35" name="Google Shape;196;p24">
            <a:extLst>
              <a:ext uri="{FF2B5EF4-FFF2-40B4-BE49-F238E27FC236}">
                <a16:creationId xmlns:a16="http://schemas.microsoft.com/office/drawing/2014/main" id="{8DAAE342-F095-5941-9FAE-11002815A38E}"/>
              </a:ext>
            </a:extLst>
          </p:cNvPr>
          <p:cNvSpPr/>
          <p:nvPr/>
        </p:nvSpPr>
        <p:spPr>
          <a:xfrm>
            <a:off x="998750" y="2550737"/>
            <a:ext cx="1227900" cy="1227900"/>
          </a:xfrm>
          <a:prstGeom prst="ellipse">
            <a:avLst/>
          </a:prstGeom>
          <a:solidFill>
            <a:schemeClr val="accent6"/>
          </a:solid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Eye</a:t>
            </a:r>
            <a:endParaRPr sz="1200" dirty="0"/>
          </a:p>
          <a:p>
            <a:pPr marL="0" lvl="0" indent="0" algn="ctr" rtl="0">
              <a:spcBef>
                <a:spcPts val="0"/>
              </a:spcBef>
              <a:spcAft>
                <a:spcPts val="0"/>
              </a:spcAft>
              <a:buClr>
                <a:schemeClr val="dk1"/>
              </a:buClr>
              <a:buSzPts val="1100"/>
              <a:buFont typeface="Arial"/>
              <a:buNone/>
            </a:pPr>
            <a:r>
              <a:rPr lang="en" sz="1000" dirty="0"/>
              <a:t>Cycle: ~250ms</a:t>
            </a:r>
            <a:endParaRPr sz="1200" dirty="0"/>
          </a:p>
        </p:txBody>
      </p:sp>
      <p:cxnSp>
        <p:nvCxnSpPr>
          <p:cNvPr id="36" name="Google Shape;197;p24">
            <a:extLst>
              <a:ext uri="{FF2B5EF4-FFF2-40B4-BE49-F238E27FC236}">
                <a16:creationId xmlns:a16="http://schemas.microsoft.com/office/drawing/2014/main" id="{1059352F-BA02-F846-A0A7-5DDBE79B31E4}"/>
              </a:ext>
            </a:extLst>
          </p:cNvPr>
          <p:cNvCxnSpPr>
            <a:cxnSpLocks/>
            <a:stCxn id="35" idx="6"/>
            <a:endCxn id="27" idx="1"/>
          </p:cNvCxnSpPr>
          <p:nvPr/>
        </p:nvCxnSpPr>
        <p:spPr>
          <a:xfrm>
            <a:off x="2226650" y="3164687"/>
            <a:ext cx="353984" cy="0"/>
          </a:xfrm>
          <a:prstGeom prst="straightConnector1">
            <a:avLst/>
          </a:prstGeom>
          <a:noFill/>
          <a:ln w="28575" cap="flat" cmpd="sng">
            <a:solidFill>
              <a:schemeClr val="tx1"/>
            </a:solidFill>
            <a:prstDash val="solid"/>
            <a:round/>
            <a:headEnd type="none" w="med" len="med"/>
            <a:tailEnd type="none" w="med" len="med"/>
          </a:ln>
        </p:spPr>
      </p:cxnSp>
    </p:spTree>
    <p:extLst>
      <p:ext uri="{BB962C8B-B14F-4D97-AF65-F5344CB8AC3E}">
        <p14:creationId xmlns:p14="http://schemas.microsoft.com/office/powerpoint/2010/main" val="1777523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76200" y="98528"/>
            <a:ext cx="6248400" cy="5419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dirty="0">
                <a:solidFill>
                  <a:schemeClr val="accent6"/>
                </a:solidFill>
              </a:rPr>
              <a:t>UX Basics – Challenges and Solutions</a:t>
            </a:r>
            <a:endParaRPr dirty="0">
              <a:solidFill>
                <a:schemeClr val="accent6"/>
              </a:solidFill>
            </a:endParaRPr>
          </a:p>
        </p:txBody>
      </p:sp>
      <p:sp>
        <p:nvSpPr>
          <p:cNvPr id="204" name="Google Shape;204;p25"/>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19</a:t>
            </a:fld>
            <a:endParaRPr>
              <a:latin typeface="Proxima Nova"/>
              <a:ea typeface="Proxima Nova"/>
              <a:cs typeface="Proxima Nova"/>
              <a:sym typeface="Proxima Nova"/>
            </a:endParaRPr>
          </a:p>
        </p:txBody>
      </p:sp>
      <p:graphicFrame>
        <p:nvGraphicFramePr>
          <p:cNvPr id="3" name="Table 2">
            <a:extLst>
              <a:ext uri="{FF2B5EF4-FFF2-40B4-BE49-F238E27FC236}">
                <a16:creationId xmlns:a16="http://schemas.microsoft.com/office/drawing/2014/main" id="{F4A529D3-7BEB-2749-8EA8-D704FCB3FE89}"/>
              </a:ext>
            </a:extLst>
          </p:cNvPr>
          <p:cNvGraphicFramePr>
            <a:graphicFrameLocks noGrp="1"/>
          </p:cNvGraphicFramePr>
          <p:nvPr>
            <p:extLst>
              <p:ext uri="{D42A27DB-BD31-4B8C-83A1-F6EECF244321}">
                <p14:modId xmlns:p14="http://schemas.microsoft.com/office/powerpoint/2010/main" val="593736526"/>
              </p:ext>
            </p:extLst>
          </p:nvPr>
        </p:nvGraphicFramePr>
        <p:xfrm>
          <a:off x="575582" y="1114235"/>
          <a:ext cx="8001000" cy="3538728"/>
        </p:xfrm>
        <a:graphic>
          <a:graphicData uri="http://schemas.openxmlformats.org/drawingml/2006/table">
            <a:tbl>
              <a:tblPr firstRow="1" bandRow="1">
                <a:tableStyleId>{93296810-A885-4BE3-A3E7-6D5BEEA58F35}</a:tableStyleId>
              </a:tblPr>
              <a:tblGrid>
                <a:gridCol w="4000500">
                  <a:extLst>
                    <a:ext uri="{9D8B030D-6E8A-4147-A177-3AD203B41FA5}">
                      <a16:colId xmlns:a16="http://schemas.microsoft.com/office/drawing/2014/main" val="4153310639"/>
                    </a:ext>
                  </a:extLst>
                </a:gridCol>
                <a:gridCol w="4000500">
                  <a:extLst>
                    <a:ext uri="{9D8B030D-6E8A-4147-A177-3AD203B41FA5}">
                      <a16:colId xmlns:a16="http://schemas.microsoft.com/office/drawing/2014/main" val="2737096414"/>
                    </a:ext>
                  </a:extLst>
                </a:gridCol>
              </a:tblGrid>
              <a:tr h="429213">
                <a:tc>
                  <a:txBody>
                    <a:bodyPr/>
                    <a:lstStyle/>
                    <a:p>
                      <a:r>
                        <a:rPr lang="en-US" sz="2400" dirty="0"/>
                        <a:t>Challenge</a:t>
                      </a:r>
                    </a:p>
                  </a:txBody>
                  <a:tcPr/>
                </a:tc>
                <a:tc>
                  <a:txBody>
                    <a:bodyPr/>
                    <a:lstStyle/>
                    <a:p>
                      <a:r>
                        <a:rPr lang="en-US" sz="2400" dirty="0"/>
                        <a:t>Solution</a:t>
                      </a:r>
                      <a:endParaRPr lang="en-US" sz="1400" dirty="0"/>
                    </a:p>
                  </a:txBody>
                  <a:tcPr/>
                </a:tc>
                <a:extLst>
                  <a:ext uri="{0D108BD9-81ED-4DB2-BD59-A6C34878D82A}">
                    <a16:rowId xmlns:a16="http://schemas.microsoft.com/office/drawing/2014/main" val="96098328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Information overload</a:t>
                      </a:r>
                    </a:p>
                  </a:txBody>
                  <a:tcPr/>
                </a:tc>
                <a:tc>
                  <a:txBody>
                    <a:bodyPr/>
                    <a:lstStyle/>
                    <a:p>
                      <a:r>
                        <a:rPr lang="en" sz="1400" dirty="0">
                          <a:solidFill>
                            <a:schemeClr val="dk1"/>
                          </a:solidFill>
                          <a:latin typeface="+mn-lt"/>
                          <a:ea typeface="Calibri"/>
                          <a:cs typeface="Calibri"/>
                          <a:sym typeface="Calibri"/>
                        </a:rPr>
                        <a:t>Show meaningful information at every level, progressively disclose the rest</a:t>
                      </a:r>
                      <a:endParaRPr lang="en-US" sz="1400" dirty="0"/>
                    </a:p>
                  </a:txBody>
                  <a:tcPr/>
                </a:tc>
                <a:extLst>
                  <a:ext uri="{0D108BD9-81ED-4DB2-BD59-A6C34878D82A}">
                    <a16:rowId xmlns:a16="http://schemas.microsoft.com/office/drawing/2014/main" val="4004927368"/>
                  </a:ext>
                </a:extLst>
              </a:tr>
              <a:tr h="370840">
                <a:tc>
                  <a:txBody>
                    <a:bodyPr/>
                    <a:lstStyle/>
                    <a:p>
                      <a:r>
                        <a:rPr lang="en" sz="1400" dirty="0">
                          <a:solidFill>
                            <a:schemeClr val="dk1"/>
                          </a:solidFill>
                          <a:latin typeface="+mn-lt"/>
                          <a:ea typeface="Calibri"/>
                          <a:cs typeface="Calibri"/>
                          <a:sym typeface="Calibri"/>
                        </a:rPr>
                        <a:t>Ignoring environmental distractions and impediments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Know what your users do (outside your system) </a:t>
                      </a:r>
                    </a:p>
                  </a:txBody>
                  <a:tcPr/>
                </a:tc>
                <a:extLst>
                  <a:ext uri="{0D108BD9-81ED-4DB2-BD59-A6C34878D82A}">
                    <a16:rowId xmlns:a16="http://schemas.microsoft.com/office/drawing/2014/main" val="14753004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Underestimating the time it takes to process information</a:t>
                      </a:r>
                    </a:p>
                  </a:txBody>
                  <a:tcPr/>
                </a:tc>
                <a:tc>
                  <a:txBody>
                    <a:bodyPr/>
                    <a:lstStyle/>
                    <a:p>
                      <a:r>
                        <a:rPr lang="en" sz="1400" dirty="0">
                          <a:solidFill>
                            <a:schemeClr val="dk1"/>
                          </a:solidFill>
                          <a:latin typeface="+mn-lt"/>
                          <a:ea typeface="Calibri"/>
                          <a:cs typeface="Calibri"/>
                          <a:sym typeface="Calibri"/>
                        </a:rPr>
                        <a:t>Test, test, test</a:t>
                      </a:r>
                      <a:endParaRPr lang="en-US" sz="1400" dirty="0"/>
                    </a:p>
                  </a:txBody>
                  <a:tcPr/>
                </a:tc>
                <a:extLst>
                  <a:ext uri="{0D108BD9-81ED-4DB2-BD59-A6C34878D82A}">
                    <a16:rowId xmlns:a16="http://schemas.microsoft.com/office/drawing/2014/main" val="33504377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Overestimating the interest users have in using your software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Understand what your users really want to do and how they want to do it</a:t>
                      </a:r>
                    </a:p>
                    <a:p>
                      <a:endParaRPr lang="en-US" sz="1400" dirty="0"/>
                    </a:p>
                  </a:txBody>
                  <a:tcPr/>
                </a:tc>
                <a:extLst>
                  <a:ext uri="{0D108BD9-81ED-4DB2-BD59-A6C34878D82A}">
                    <a16:rowId xmlns:a16="http://schemas.microsoft.com/office/drawing/2014/main" val="4096965184"/>
                  </a:ext>
                </a:extLst>
              </a:tr>
              <a:tr h="370840">
                <a:tc>
                  <a:txBody>
                    <a:bodyPr/>
                    <a:lstStyle/>
                    <a:p>
                      <a:pPr marL="139700" lvl="0" indent="0" algn="l" rtl="0">
                        <a:lnSpc>
                          <a:spcPct val="115000"/>
                        </a:lnSpc>
                        <a:spcBef>
                          <a:spcPts val="0"/>
                        </a:spcBef>
                        <a:spcAft>
                          <a:spcPts val="0"/>
                        </a:spcAft>
                        <a:buClr>
                          <a:schemeClr val="dk1"/>
                        </a:buClr>
                        <a:buSzPts val="1400"/>
                        <a:buFont typeface="+mj-lt"/>
                        <a:buNone/>
                      </a:pPr>
                      <a:r>
                        <a:rPr lang="en-US" sz="1400" dirty="0">
                          <a:solidFill>
                            <a:schemeClr val="dk1"/>
                          </a:solidFill>
                          <a:latin typeface="+mn-lt"/>
                          <a:ea typeface="Calibri"/>
                          <a:cs typeface="Calibri"/>
                          <a:sym typeface="Calibri"/>
                        </a:rPr>
                        <a:t>Being lulled into complacency because your software is not designed to be “walk-up-and-use”</a:t>
                      </a:r>
                      <a:endParaRPr lang="en-US" sz="1400" b="1" dirty="0">
                        <a:solidFill>
                          <a:schemeClr val="dk1"/>
                        </a:solidFill>
                        <a:latin typeface="+mn-lt"/>
                        <a:ea typeface="Calibri"/>
                        <a:cs typeface="Calibri"/>
                        <a:sym typeface="Calibri"/>
                      </a:endParaRPr>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dk1"/>
                          </a:solidFill>
                          <a:latin typeface="+mn-lt"/>
                          <a:ea typeface="Calibri"/>
                          <a:cs typeface="Calibri"/>
                          <a:sym typeface="Calibri"/>
                        </a:rPr>
                        <a:t>Assume the worst (even if it is not realistic)</a:t>
                      </a:r>
                    </a:p>
                  </a:txBody>
                  <a:tcPr/>
                </a:tc>
                <a:extLst>
                  <a:ext uri="{0D108BD9-81ED-4DB2-BD59-A6C34878D82A}">
                    <a16:rowId xmlns:a16="http://schemas.microsoft.com/office/drawing/2014/main" val="2218812352"/>
                  </a:ext>
                </a:extLst>
              </a:tr>
            </a:tbl>
          </a:graphicData>
        </a:graphic>
      </p:graphicFrame>
    </p:spTree>
    <p:extLst>
      <p:ext uri="{BB962C8B-B14F-4D97-AF65-F5344CB8AC3E}">
        <p14:creationId xmlns:p14="http://schemas.microsoft.com/office/powerpoint/2010/main" val="400286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07268-C5EB-5A4D-9472-E9C89FECAF85}"/>
              </a:ext>
            </a:extLst>
          </p:cNvPr>
          <p:cNvSpPr>
            <a:spLocks noGrp="1"/>
          </p:cNvSpPr>
          <p:nvPr>
            <p:ph idx="1"/>
          </p:nvPr>
        </p:nvSpPr>
        <p:spPr/>
        <p:txBody>
          <a:bodyPr/>
          <a:lstStyle/>
          <a:p>
            <a:pPr marL="285750" indent="-285750">
              <a:buFont typeface="Arial" panose="020B0604020202020204" pitchFamily="34" charset="0"/>
              <a:buChar char="•"/>
            </a:pPr>
            <a:r>
              <a:rPr lang="en-US" dirty="0"/>
              <a:t>This class will help students understand the processes involved in creating and evaluating user interfaces for highly connected data sets as are typically found in in graph databases</a:t>
            </a:r>
          </a:p>
          <a:p>
            <a:pPr marL="285750" indent="-285750">
              <a:buFont typeface="Arial" panose="020B0604020202020204" pitchFamily="34" charset="0"/>
              <a:buChar char="•"/>
            </a:pPr>
            <a:r>
              <a:rPr lang="en-US" dirty="0"/>
              <a:t>The course format is a ½ day (4 hour) instructor-led course</a:t>
            </a:r>
          </a:p>
          <a:p>
            <a:pPr marL="285750" indent="-285750">
              <a:buFont typeface="Arial" panose="020B0604020202020204" pitchFamily="34" charset="0"/>
              <a:buChar char="•"/>
            </a:pPr>
            <a:r>
              <a:rPr lang="en-US" dirty="0"/>
              <a:t>We will review many highly-connected use cases within Optum and their related visualization challenges</a:t>
            </a:r>
          </a:p>
          <a:p>
            <a:pPr marL="285750" indent="-285750">
              <a:buFont typeface="Arial" panose="020B0604020202020204" pitchFamily="34" charset="0"/>
              <a:buChar char="•"/>
            </a:pPr>
            <a:r>
              <a:rPr lang="en-US" dirty="0"/>
              <a:t>Users should have access to the Optum intranet:</a:t>
            </a:r>
          </a:p>
          <a:p>
            <a:pPr marL="1028700" lvl="1">
              <a:buFont typeface="Arial" panose="020B0604020202020204" pitchFamily="34" charset="0"/>
              <a:buChar char="•"/>
            </a:pPr>
            <a:r>
              <a:rPr lang="en-US" sz="2400" dirty="0">
                <a:solidFill>
                  <a:schemeClr val="bg1">
                    <a:lumMod val="50000"/>
                  </a:schemeClr>
                </a:solidFill>
              </a:rPr>
              <a:t>http://</a:t>
            </a:r>
            <a:r>
              <a:rPr lang="en-US" sz="2400" dirty="0" err="1">
                <a:solidFill>
                  <a:schemeClr val="bg1">
                    <a:lumMod val="50000"/>
                  </a:schemeClr>
                </a:solidFill>
              </a:rPr>
              <a:t>graph.optum.com</a:t>
            </a:r>
            <a:endParaRPr lang="en-US" sz="2400" dirty="0">
              <a:solidFill>
                <a:schemeClr val="bg1">
                  <a:lumMod val="50000"/>
                </a:schemeClr>
              </a:solidFill>
            </a:endParaRPr>
          </a:p>
        </p:txBody>
      </p:sp>
      <p:sp>
        <p:nvSpPr>
          <p:cNvPr id="4" name="Text Placeholder 3">
            <a:extLst>
              <a:ext uri="{FF2B5EF4-FFF2-40B4-BE49-F238E27FC236}">
                <a16:creationId xmlns:a16="http://schemas.microsoft.com/office/drawing/2014/main" id="{B7F363EC-959B-9C4E-A3E2-BCCC27EAA6B9}"/>
              </a:ext>
            </a:extLst>
          </p:cNvPr>
          <p:cNvSpPr>
            <a:spLocks noGrp="1"/>
          </p:cNvSpPr>
          <p:nvPr>
            <p:ph type="body" sz="quarter" idx="10"/>
          </p:nvPr>
        </p:nvSpPr>
        <p:spPr>
          <a:xfrm>
            <a:off x="152400" y="133350"/>
            <a:ext cx="7227887" cy="533400"/>
          </a:xfrm>
        </p:spPr>
        <p:txBody>
          <a:bodyPr/>
          <a:lstStyle/>
          <a:p>
            <a:r>
              <a:rPr lang="en-US" dirty="0"/>
              <a:t>Course Description</a:t>
            </a:r>
          </a:p>
        </p:txBody>
      </p:sp>
    </p:spTree>
    <p:extLst>
      <p:ext uri="{BB962C8B-B14F-4D97-AF65-F5344CB8AC3E}">
        <p14:creationId xmlns:p14="http://schemas.microsoft.com/office/powerpoint/2010/main" val="3542828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descr="party.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4775" y="0"/>
            <a:ext cx="3204900" cy="5143500"/>
          </a:xfrm>
          <a:prstGeom prst="rect">
            <a:avLst/>
          </a:prstGeom>
          <a:noFill/>
          <a:ln>
            <a:noFill/>
          </a:ln>
        </p:spPr>
      </p:pic>
      <p:sp>
        <p:nvSpPr>
          <p:cNvPr id="220" name="Google Shape;220;p26"/>
          <p:cNvSpPr txBox="1">
            <a:spLocks noGrp="1"/>
          </p:cNvSpPr>
          <p:nvPr>
            <p:ph type="sldNum" idx="12"/>
          </p:nvPr>
        </p:nvSpPr>
        <p:spPr>
          <a:xfrm>
            <a:off x="8556684" y="4715055"/>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Calibri"/>
              <a:buNone/>
            </a:pPr>
            <a:fld id="{00000000-1234-1234-1234-123412341234}" type="slidenum">
              <a:rPr lang="en"/>
              <a:t>20</a:t>
            </a:fld>
            <a:endParaRPr/>
          </a:p>
        </p:txBody>
      </p:sp>
      <p:pic>
        <p:nvPicPr>
          <p:cNvPr id="221" name="Google Shape;221;p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7374996" y="4783482"/>
            <a:ext cx="1000500" cy="273300"/>
          </a:xfrm>
          <a:prstGeom prst="rect">
            <a:avLst/>
          </a:prstGeom>
          <a:noFill/>
          <a:ln>
            <a:noFill/>
          </a:ln>
        </p:spPr>
      </p:pic>
      <p:sp>
        <p:nvSpPr>
          <p:cNvPr id="222" name="Google Shape;222;p26"/>
          <p:cNvSpPr/>
          <p:nvPr/>
        </p:nvSpPr>
        <p:spPr>
          <a:xfrm>
            <a:off x="2922125" y="9000"/>
            <a:ext cx="548700" cy="18159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26"/>
          <p:cNvPicPr preferRelativeResize="0"/>
          <p:nvPr/>
        </p:nvPicPr>
        <p:blipFill rotWithShape="1">
          <a:blip r:embed="rId5">
            <a:alphaModFix/>
          </a:blip>
          <a:srcRect/>
          <a:stretch/>
        </p:blipFill>
        <p:spPr>
          <a:xfrm>
            <a:off x="2050417" y="-135"/>
            <a:ext cx="7092900" cy="5143500"/>
          </a:xfrm>
          <a:prstGeom prst="rect">
            <a:avLst/>
          </a:prstGeom>
          <a:noFill/>
          <a:ln>
            <a:noFill/>
          </a:ln>
        </p:spPr>
      </p:pic>
      <p:sp>
        <p:nvSpPr>
          <p:cNvPr id="224" name="Google Shape;224;p26"/>
          <p:cNvSpPr txBox="1">
            <a:spLocks noGrp="1"/>
          </p:cNvSpPr>
          <p:nvPr>
            <p:ph type="title"/>
          </p:nvPr>
        </p:nvSpPr>
        <p:spPr>
          <a:xfrm>
            <a:off x="3618984" y="1446799"/>
            <a:ext cx="5486400" cy="105390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dk1"/>
              </a:buClr>
              <a:buFont typeface="Calibri"/>
              <a:buNone/>
            </a:pPr>
            <a:r>
              <a:rPr lang="en"/>
              <a:t>CONGRATULATIONS! </a:t>
            </a:r>
            <a:br>
              <a:rPr lang="en"/>
            </a:br>
            <a:r>
              <a:rPr lang="en"/>
              <a:t>Your graph database is up and running</a:t>
            </a:r>
            <a:br>
              <a:rPr lang="en" sz="2400" b="0" i="0" u="none" strike="noStrike" cap="none">
                <a:solidFill>
                  <a:schemeClr val="lt1"/>
                </a:solidFill>
                <a:latin typeface="Calibri"/>
                <a:ea typeface="Calibri"/>
                <a:cs typeface="Calibri"/>
                <a:sym typeface="Calibri"/>
              </a:rPr>
            </a:br>
            <a:br>
              <a:rPr lang="en" sz="2400" b="0" i="0" u="none" strike="noStrike" cap="none">
                <a:solidFill>
                  <a:schemeClr val="lt1"/>
                </a:solidFill>
                <a:latin typeface="Calibri"/>
                <a:ea typeface="Calibri"/>
                <a:cs typeface="Calibri"/>
                <a:sym typeface="Calibri"/>
              </a:rPr>
            </a:br>
            <a:endParaRPr sz="2000" b="0" i="0" u="none" strike="noStrike" cap="none">
              <a:solidFill>
                <a:schemeClr val="lt1"/>
              </a:solidFill>
              <a:latin typeface="Calibri"/>
              <a:ea typeface="Calibri"/>
              <a:cs typeface="Calibri"/>
              <a:sym typeface="Calibri"/>
            </a:endParaRPr>
          </a:p>
        </p:txBody>
      </p:sp>
      <p:sp>
        <p:nvSpPr>
          <p:cNvPr id="225" name="Google Shape;225;p26"/>
          <p:cNvSpPr/>
          <p:nvPr/>
        </p:nvSpPr>
        <p:spPr>
          <a:xfrm>
            <a:off x="3618981" y="1891478"/>
            <a:ext cx="5145900" cy="1815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r>
              <a:rPr lang="en" sz="2400">
                <a:solidFill>
                  <a:srgbClr val="FFFFFF"/>
                </a:solidFill>
                <a:latin typeface="Calibri"/>
                <a:ea typeface="Calibri"/>
                <a:cs typeface="Calibri"/>
                <a:sym typeface="Calibri"/>
              </a:rPr>
              <a:t>So now what…</a:t>
            </a:r>
            <a:endParaRPr sz="240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2400">
              <a:solidFill>
                <a:srgbClr val="FFFFFF"/>
              </a:solidFill>
              <a:latin typeface="Calibri"/>
              <a:ea typeface="Calibri"/>
              <a:cs typeface="Calibri"/>
              <a:sym typeface="Calibri"/>
            </a:endParaRPr>
          </a:p>
          <a:p>
            <a:pPr marL="0" lvl="0" indent="0" algn="l" rtl="0">
              <a:spcBef>
                <a:spcPts val="0"/>
              </a:spcBef>
              <a:spcAft>
                <a:spcPts val="0"/>
              </a:spcAft>
              <a:buClr>
                <a:schemeClr val="dk1"/>
              </a:buClr>
              <a:buFont typeface="Arial"/>
              <a:buNone/>
            </a:pPr>
            <a:endParaRPr sz="240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600"/>
          </a:p>
          <a:p>
            <a:pPr marL="0" marR="0" lvl="0" indent="0" algn="l" rtl="0">
              <a:lnSpc>
                <a:spcPct val="100000"/>
              </a:lnSpc>
              <a:spcBef>
                <a:spcPts val="0"/>
              </a:spcBef>
              <a:spcAft>
                <a:spcPts val="0"/>
              </a:spcAft>
              <a:buClr>
                <a:srgbClr val="000000"/>
              </a:buClr>
              <a:buFont typeface="Arial"/>
              <a:buNone/>
            </a:pPr>
            <a:endParaRPr sz="1600"/>
          </a:p>
          <a:p>
            <a:pPr marL="0" marR="0" lvl="0" indent="0" algn="l" rtl="0">
              <a:lnSpc>
                <a:spcPct val="100000"/>
              </a:lnSpc>
              <a:spcBef>
                <a:spcPts val="0"/>
              </a:spcBef>
              <a:spcAft>
                <a:spcPts val="0"/>
              </a:spcAft>
              <a:buClr>
                <a:srgbClr val="000000"/>
              </a:buClr>
              <a:buFont typeface="Arial"/>
              <a:buNone/>
            </a:pPr>
            <a:br>
              <a:rPr lang="en" sz="1600" b="0" i="0" u="none" strike="noStrike" cap="none">
                <a:solidFill>
                  <a:srgbClr val="000000"/>
                </a:solidFill>
                <a:latin typeface="Arial"/>
                <a:ea typeface="Arial"/>
                <a:cs typeface="Arial"/>
                <a:sym typeface="Arial"/>
              </a:rPr>
            </a:br>
            <a:br>
              <a:rPr lang="en" sz="1600" b="0" i="0" u="none" strike="noStrike" cap="none">
                <a:solidFill>
                  <a:srgbClr val="000000"/>
                </a:solidFill>
                <a:latin typeface="Arial"/>
                <a:ea typeface="Arial"/>
                <a:cs typeface="Arial"/>
                <a:sym typeface="Arial"/>
              </a:rPr>
            </a:br>
            <a:br>
              <a:rPr lang="en"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12023735"/>
      </p:ext>
    </p:extLst>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6"/>
                </a:solidFill>
              </a:rPr>
              <a:t>Design Process</a:t>
            </a:r>
            <a:endParaRPr dirty="0">
              <a:solidFill>
                <a:schemeClr val="accent6"/>
              </a:solidFill>
            </a:endParaRPr>
          </a:p>
        </p:txBody>
      </p:sp>
      <p:sp>
        <p:nvSpPr>
          <p:cNvPr id="231" name="Google Shape;231;p27"/>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21</a:t>
            </a:fld>
            <a:endParaRPr>
              <a:latin typeface="Proxima Nova"/>
              <a:ea typeface="Proxima Nova"/>
              <a:cs typeface="Proxima Nova"/>
              <a:sym typeface="Proxima Nova"/>
            </a:endParaRPr>
          </a:p>
        </p:txBody>
      </p:sp>
      <p:grpSp>
        <p:nvGrpSpPr>
          <p:cNvPr id="232" name="Google Shape;232;p27"/>
          <p:cNvGrpSpPr/>
          <p:nvPr/>
        </p:nvGrpSpPr>
        <p:grpSpPr>
          <a:xfrm>
            <a:off x="30090" y="819150"/>
            <a:ext cx="9144000" cy="812800"/>
            <a:chOff x="0" y="2328100"/>
            <a:chExt cx="9144000" cy="812800"/>
          </a:xfrm>
        </p:grpSpPr>
        <p:cxnSp>
          <p:nvCxnSpPr>
            <p:cNvPr id="233" name="Google Shape;233;p27"/>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234" name="Google Shape;234;p27"/>
            <p:cNvSpPr/>
            <p:nvPr/>
          </p:nvSpPr>
          <p:spPr>
            <a:xfrm>
              <a:off x="567925"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2518854"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4469782"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239" name="Google Shape;239;p27"/>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240" name="Google Shape;240;p27"/>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241" name="Google Shape;241;p27"/>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242" name="Google Shape;242;p27"/>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cxnSp>
        <p:nvCxnSpPr>
          <p:cNvPr id="244" name="Google Shape;244;p27"/>
          <p:cNvCxnSpPr/>
          <p:nvPr/>
        </p:nvCxnSpPr>
        <p:spPr>
          <a:xfrm>
            <a:off x="0" y="1566732"/>
            <a:ext cx="9151200" cy="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27"/>
          <p:cNvSpPr txBox="1"/>
          <p:nvPr/>
        </p:nvSpPr>
        <p:spPr>
          <a:xfrm>
            <a:off x="137150" y="1862100"/>
            <a:ext cx="1461000" cy="741300"/>
          </a:xfrm>
          <a:prstGeom prst="rect">
            <a:avLst/>
          </a:prstGeom>
          <a:solidFill>
            <a:srgbClr val="FD6A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rPr>
              <a:t>Find the gap</a:t>
            </a:r>
            <a:endParaRPr sz="1400">
              <a:solidFill>
                <a:srgbClr val="FFFFFF"/>
              </a:solidFill>
            </a:endParaRPr>
          </a:p>
        </p:txBody>
      </p:sp>
      <p:sp>
        <p:nvSpPr>
          <p:cNvPr id="246" name="Google Shape;246;p27"/>
          <p:cNvSpPr txBox="1"/>
          <p:nvPr/>
        </p:nvSpPr>
        <p:spPr>
          <a:xfrm>
            <a:off x="1989325" y="1862100"/>
            <a:ext cx="1461000" cy="741300"/>
          </a:xfrm>
          <a:prstGeom prst="rect">
            <a:avLst/>
          </a:prstGeom>
          <a:solidFill>
            <a:srgbClr val="FD6A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rPr>
              <a:t>What users think will bridge the gap</a:t>
            </a:r>
            <a:endParaRPr sz="1400">
              <a:solidFill>
                <a:srgbClr val="FFFFFF"/>
              </a:solidFill>
            </a:endParaRPr>
          </a:p>
        </p:txBody>
      </p:sp>
      <p:sp>
        <p:nvSpPr>
          <p:cNvPr id="247" name="Google Shape;247;p27"/>
          <p:cNvSpPr txBox="1"/>
          <p:nvPr/>
        </p:nvSpPr>
        <p:spPr>
          <a:xfrm>
            <a:off x="3841500" y="1862100"/>
            <a:ext cx="1461000" cy="741300"/>
          </a:xfrm>
          <a:prstGeom prst="rect">
            <a:avLst/>
          </a:prstGeom>
          <a:solidFill>
            <a:srgbClr val="FD6A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rPr>
              <a:t>How can data bridge the gap</a:t>
            </a:r>
            <a:endParaRPr sz="1400">
              <a:solidFill>
                <a:srgbClr val="FFFFFF"/>
              </a:solidFill>
            </a:endParaRPr>
          </a:p>
        </p:txBody>
      </p:sp>
      <p:sp>
        <p:nvSpPr>
          <p:cNvPr id="248" name="Google Shape;248;p27"/>
          <p:cNvSpPr txBox="1"/>
          <p:nvPr/>
        </p:nvSpPr>
        <p:spPr>
          <a:xfrm>
            <a:off x="5693675" y="1862100"/>
            <a:ext cx="1461000" cy="741300"/>
          </a:xfrm>
          <a:prstGeom prst="rect">
            <a:avLst/>
          </a:prstGeom>
          <a:solidFill>
            <a:srgbClr val="FD6A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rPr>
              <a:t>How do we present the bridge</a:t>
            </a:r>
            <a:endParaRPr sz="1400">
              <a:solidFill>
                <a:srgbClr val="FFFFFF"/>
              </a:solidFill>
            </a:endParaRPr>
          </a:p>
        </p:txBody>
      </p:sp>
      <p:sp>
        <p:nvSpPr>
          <p:cNvPr id="249" name="Google Shape;249;p27"/>
          <p:cNvSpPr txBox="1"/>
          <p:nvPr/>
        </p:nvSpPr>
        <p:spPr>
          <a:xfrm>
            <a:off x="7545850" y="1862100"/>
            <a:ext cx="1461000" cy="741300"/>
          </a:xfrm>
          <a:prstGeom prst="rect">
            <a:avLst/>
          </a:prstGeom>
          <a:solidFill>
            <a:srgbClr val="FD6A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FFFFFF"/>
                </a:solidFill>
              </a:rPr>
              <a:t>Design &amp; test assumptions</a:t>
            </a:r>
            <a:endParaRPr sz="1400">
              <a:solidFill>
                <a:srgbClr val="FFFFFF"/>
              </a:solidFill>
            </a:endParaRPr>
          </a:p>
        </p:txBody>
      </p:sp>
    </p:spTree>
    <p:extLst>
      <p:ext uri="{BB962C8B-B14F-4D97-AF65-F5344CB8AC3E}">
        <p14:creationId xmlns:p14="http://schemas.microsoft.com/office/powerpoint/2010/main" val="2712475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a:t>1. State The Problem</a:t>
            </a:r>
            <a:endParaRPr/>
          </a:p>
        </p:txBody>
      </p:sp>
      <p:sp>
        <p:nvSpPr>
          <p:cNvPr id="255" name="Google Shape;255;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22</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821450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 dirty="0">
                <a:solidFill>
                  <a:schemeClr val="accent6"/>
                </a:solidFill>
              </a:rPr>
              <a:t>Design Process - State the Problem</a:t>
            </a:r>
            <a:endParaRPr dirty="0">
              <a:solidFill>
                <a:schemeClr val="accent6"/>
              </a:solidFill>
            </a:endParaRPr>
          </a:p>
        </p:txBody>
      </p:sp>
      <p:sp>
        <p:nvSpPr>
          <p:cNvPr id="261" name="Google Shape;261;p29"/>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23</a:t>
            </a:fld>
            <a:endParaRPr>
              <a:latin typeface="Proxima Nova"/>
              <a:ea typeface="Proxima Nova"/>
              <a:cs typeface="Proxima Nova"/>
              <a:sym typeface="Proxima Nova"/>
            </a:endParaRPr>
          </a:p>
        </p:txBody>
      </p:sp>
      <p:cxnSp>
        <p:nvCxnSpPr>
          <p:cNvPr id="263" name="Google Shape;263;p29"/>
          <p:cNvCxnSpPr/>
          <p:nvPr/>
        </p:nvCxnSpPr>
        <p:spPr>
          <a:xfrm>
            <a:off x="651975" y="854450"/>
            <a:ext cx="7803600" cy="0"/>
          </a:xfrm>
          <a:prstGeom prst="straightConnector1">
            <a:avLst/>
          </a:prstGeom>
          <a:noFill/>
          <a:ln w="28575" cap="flat" cmpd="sng">
            <a:solidFill>
              <a:schemeClr val="accent6"/>
            </a:solidFill>
            <a:prstDash val="solid"/>
            <a:round/>
            <a:headEnd type="none" w="med" len="med"/>
            <a:tailEnd type="none" w="med" len="med"/>
          </a:ln>
        </p:spPr>
      </p:cxnSp>
      <p:sp>
        <p:nvSpPr>
          <p:cNvPr id="264" name="Google Shape;264;p29"/>
          <p:cNvSpPr/>
          <p:nvPr/>
        </p:nvSpPr>
        <p:spPr>
          <a:xfrm>
            <a:off x="567925"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2518854"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8371639"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4469782"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txBox="1"/>
          <p:nvPr/>
        </p:nvSpPr>
        <p:spPr>
          <a:xfrm>
            <a:off x="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269" name="Google Shape;269;p29"/>
          <p:cNvSpPr txBox="1"/>
          <p:nvPr/>
        </p:nvSpPr>
        <p:spPr>
          <a:xfrm>
            <a:off x="776730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270" name="Google Shape;270;p29"/>
          <p:cNvSpPr txBox="1"/>
          <p:nvPr/>
        </p:nvSpPr>
        <p:spPr>
          <a:xfrm>
            <a:off x="3858450" y="96345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271" name="Google Shape;271;p29"/>
          <p:cNvSpPr txBox="1"/>
          <p:nvPr/>
        </p:nvSpPr>
        <p:spPr>
          <a:xfrm>
            <a:off x="1851525" y="96345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272" name="Google Shape;272;p29"/>
          <p:cNvSpPr/>
          <p:nvPr/>
        </p:nvSpPr>
        <p:spPr>
          <a:xfrm>
            <a:off x="6420711"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txBox="1"/>
          <p:nvPr/>
        </p:nvSpPr>
        <p:spPr>
          <a:xfrm>
            <a:off x="5606850" y="96345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sp>
        <p:nvSpPr>
          <p:cNvPr id="274" name="Google Shape;274;p29"/>
          <p:cNvSpPr txBox="1"/>
          <p:nvPr/>
        </p:nvSpPr>
        <p:spPr>
          <a:xfrm>
            <a:off x="116967" y="1956803"/>
            <a:ext cx="4500000" cy="99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latin typeface="Calibri"/>
                <a:ea typeface="Calibri"/>
                <a:cs typeface="Calibri"/>
                <a:sym typeface="Calibri"/>
              </a:rPr>
              <a:t> </a:t>
            </a: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p:txBody>
      </p:sp>
      <p:sp>
        <p:nvSpPr>
          <p:cNvPr id="275" name="Google Shape;275;p29"/>
          <p:cNvSpPr txBox="1"/>
          <p:nvPr/>
        </p:nvSpPr>
        <p:spPr>
          <a:xfrm>
            <a:off x="487713" y="1461819"/>
            <a:ext cx="4471500" cy="29831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alibri"/>
                <a:ea typeface="Calibri"/>
                <a:cs typeface="Calibri"/>
                <a:sym typeface="Calibri"/>
              </a:rPr>
              <a:t>Problem statement should:</a:t>
            </a:r>
          </a:p>
          <a:p>
            <a:pPr marL="457200" lvl="0" indent="-317500">
              <a:lnSpc>
                <a:spcPct val="115000"/>
              </a:lnSpc>
              <a:buClr>
                <a:schemeClr val="dk1"/>
              </a:buClr>
              <a:buSzPts val="1400"/>
              <a:buFont typeface="Calibri"/>
              <a:buChar char="●"/>
            </a:pPr>
            <a:r>
              <a:rPr lang="en-US" dirty="0">
                <a:ea typeface="Calibri"/>
                <a:cs typeface="Calibri"/>
                <a:sym typeface="Calibri"/>
              </a:rPr>
              <a:t>Be concise and general</a:t>
            </a:r>
          </a:p>
          <a:p>
            <a:pPr marL="457200" lvl="0" indent="-317500">
              <a:lnSpc>
                <a:spcPct val="115000"/>
              </a:lnSpc>
              <a:buSzPts val="1400"/>
              <a:buFont typeface="Calibri"/>
              <a:buChar char="●"/>
            </a:pPr>
            <a:r>
              <a:rPr lang="en-US" dirty="0">
                <a:solidFill>
                  <a:schemeClr val="dk1"/>
                </a:solidFill>
                <a:ea typeface="Calibri"/>
                <a:cs typeface="Calibri"/>
                <a:sym typeface="Calibri"/>
              </a:rPr>
              <a:t>Identify a major gap or deficiency in current system or process</a:t>
            </a:r>
          </a:p>
          <a:p>
            <a:pPr marL="0" lvl="0" indent="0" algn="l" rtl="0">
              <a:spcBef>
                <a:spcPts val="0"/>
              </a:spcBef>
              <a:spcAft>
                <a:spcPts val="0"/>
              </a:spcAft>
              <a:buNone/>
            </a:pPr>
            <a:endParaRPr sz="2400" dirty="0">
              <a:latin typeface="Calibri"/>
              <a:ea typeface="Calibri"/>
              <a:cs typeface="Calibri"/>
              <a:sym typeface="Calibri"/>
            </a:endParaRPr>
          </a:p>
        </p:txBody>
      </p:sp>
      <p:sp>
        <p:nvSpPr>
          <p:cNvPr id="276" name="Google Shape;276;p29"/>
          <p:cNvSpPr txBox="1"/>
          <p:nvPr/>
        </p:nvSpPr>
        <p:spPr>
          <a:xfrm>
            <a:off x="487713" y="2997984"/>
            <a:ext cx="4471500" cy="16549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alibri"/>
                <a:ea typeface="Calibri"/>
                <a:cs typeface="Calibri"/>
                <a:sym typeface="Calibri"/>
              </a:rPr>
              <a:t>Problem statement </a:t>
            </a:r>
            <a:r>
              <a:rPr lang="en" sz="2400" b="1" dirty="0">
                <a:latin typeface="Calibri"/>
                <a:ea typeface="Calibri"/>
                <a:cs typeface="Calibri"/>
                <a:sym typeface="Calibri"/>
              </a:rPr>
              <a:t>should not</a:t>
            </a:r>
            <a:r>
              <a:rPr lang="en" sz="2400" dirty="0">
                <a:latin typeface="Calibri"/>
                <a:ea typeface="Calibri"/>
                <a:cs typeface="Calibri"/>
                <a:sym typeface="Calibri"/>
              </a:rPr>
              <a:t>:</a:t>
            </a:r>
          </a:p>
          <a:p>
            <a:pPr marL="457200" lvl="0" indent="-317500">
              <a:lnSpc>
                <a:spcPct val="115000"/>
              </a:lnSpc>
              <a:buClr>
                <a:schemeClr val="dk1"/>
              </a:buClr>
              <a:buSzPts val="1400"/>
              <a:buFont typeface="Calibri"/>
              <a:buChar char="●"/>
            </a:pPr>
            <a:r>
              <a:rPr lang="en-US" sz="2000" dirty="0">
                <a:ea typeface="Calibri"/>
                <a:cs typeface="Calibri"/>
                <a:sym typeface="Calibri"/>
              </a:rPr>
              <a:t>Contain the solution</a:t>
            </a:r>
          </a:p>
          <a:p>
            <a:pPr marL="457200" lvl="0" indent="-317500">
              <a:lnSpc>
                <a:spcPct val="115000"/>
              </a:lnSpc>
              <a:buSzPts val="1400"/>
              <a:buFont typeface="Calibri"/>
              <a:buChar char="●"/>
            </a:pPr>
            <a:r>
              <a:rPr lang="en-US" sz="2000" dirty="0">
                <a:solidFill>
                  <a:schemeClr val="dk1"/>
                </a:solidFill>
                <a:ea typeface="Calibri"/>
                <a:cs typeface="Calibri"/>
                <a:sym typeface="Calibri"/>
              </a:rPr>
              <a:t>Nest other problem statements</a:t>
            </a:r>
          </a:p>
          <a:p>
            <a:pPr marL="457200" lvl="0" indent="-317500">
              <a:lnSpc>
                <a:spcPct val="115000"/>
              </a:lnSpc>
              <a:buSzPts val="1400"/>
              <a:buFont typeface="Calibri"/>
              <a:buChar char="●"/>
            </a:pPr>
            <a:r>
              <a:rPr lang="en-US" sz="2000" dirty="0">
                <a:ea typeface="Calibri"/>
                <a:cs typeface="Calibri"/>
                <a:sym typeface="Calibri"/>
              </a:rPr>
              <a:t>Address only symptoms  </a:t>
            </a:r>
          </a:p>
        </p:txBody>
      </p:sp>
      <p:sp>
        <p:nvSpPr>
          <p:cNvPr id="278" name="Google Shape;278;p29"/>
          <p:cNvSpPr txBox="1"/>
          <p:nvPr/>
        </p:nvSpPr>
        <p:spPr>
          <a:xfrm>
            <a:off x="5371620" y="1818978"/>
            <a:ext cx="3407400" cy="213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“If I were given one hour to save the planet, I would spend 59 minutes defining the problem and one minute resolving it.”</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457200" lvl="0" indent="-317500" algn="l" rtl="0">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Albert Einstein</a:t>
            </a:r>
            <a:endParaRPr>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813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0"/>
          <p:cNvSpPr txBox="1">
            <a:spLocks noGrp="1"/>
          </p:cNvSpPr>
          <p:nvPr>
            <p:ph type="title"/>
          </p:nvPr>
        </p:nvSpPr>
        <p:spPr>
          <a:xfrm>
            <a:off x="758076" y="2150850"/>
            <a:ext cx="6762600" cy="841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a:t>2. Zero in on User Goals </a:t>
            </a:r>
            <a:endParaRPr/>
          </a:p>
        </p:txBody>
      </p:sp>
      <p:sp>
        <p:nvSpPr>
          <p:cNvPr id="285" name="Google Shape;28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24</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358939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6"/>
                </a:solidFill>
              </a:rPr>
              <a:t>Design Process - Zero in on User Goals</a:t>
            </a:r>
            <a:endParaRPr dirty="0">
              <a:solidFill>
                <a:schemeClr val="accent6"/>
              </a:solidFill>
            </a:endParaRPr>
          </a:p>
        </p:txBody>
      </p:sp>
      <p:sp>
        <p:nvSpPr>
          <p:cNvPr id="291" name="Google Shape;291;p31"/>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25</a:t>
            </a:fld>
            <a:endParaRPr>
              <a:latin typeface="Proxima Nova"/>
              <a:ea typeface="Proxima Nova"/>
              <a:cs typeface="Proxima Nova"/>
              <a:sym typeface="Proxima Nova"/>
            </a:endParaRPr>
          </a:p>
        </p:txBody>
      </p:sp>
      <p:grpSp>
        <p:nvGrpSpPr>
          <p:cNvPr id="292" name="Google Shape;292;p31"/>
          <p:cNvGrpSpPr/>
          <p:nvPr/>
        </p:nvGrpSpPr>
        <p:grpSpPr>
          <a:xfrm>
            <a:off x="43525" y="764403"/>
            <a:ext cx="9144000" cy="731560"/>
            <a:chOff x="0" y="2328100"/>
            <a:chExt cx="9144000" cy="812800"/>
          </a:xfrm>
        </p:grpSpPr>
        <p:cxnSp>
          <p:nvCxnSpPr>
            <p:cNvPr id="293" name="Google Shape;293;p31"/>
            <p:cNvCxnSpPr/>
            <p:nvPr/>
          </p:nvCxnSpPr>
          <p:spPr>
            <a:xfrm>
              <a:off x="651975" y="2412100"/>
              <a:ext cx="7803600" cy="0"/>
            </a:xfrm>
            <a:prstGeom prst="straightConnector1">
              <a:avLst/>
            </a:prstGeom>
            <a:noFill/>
            <a:ln w="28575" cap="flat" cmpd="sng">
              <a:solidFill>
                <a:schemeClr val="accent6"/>
              </a:solidFill>
              <a:prstDash val="solid"/>
              <a:round/>
              <a:headEnd type="none" w="med" len="med"/>
              <a:tailEnd type="none" w="med" len="med"/>
            </a:ln>
          </p:spPr>
        </p:cxnSp>
        <p:sp>
          <p:nvSpPr>
            <p:cNvPr id="294" name="Google Shape;294;p31"/>
            <p:cNvSpPr/>
            <p:nvPr/>
          </p:nvSpPr>
          <p:spPr>
            <a:xfrm>
              <a:off x="567925" y="232810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518854" y="232810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8371639" y="232810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4469782" y="232810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299" name="Google Shape;299;p31"/>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300" name="Google Shape;300;p31"/>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301" name="Google Shape;301;p31"/>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302" name="Google Shape;302;p31"/>
            <p:cNvSpPr/>
            <p:nvPr/>
          </p:nvSpPr>
          <p:spPr>
            <a:xfrm>
              <a:off x="6420711" y="232810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sp>
        <p:nvSpPr>
          <p:cNvPr id="305" name="Google Shape;305;p31"/>
          <p:cNvSpPr txBox="1"/>
          <p:nvPr/>
        </p:nvSpPr>
        <p:spPr>
          <a:xfrm>
            <a:off x="115525" y="1951891"/>
            <a:ext cx="4500000" cy="1033969"/>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 dirty="0">
                <a:latin typeface="Calibri"/>
                <a:ea typeface="Calibri"/>
                <a:cs typeface="Calibri"/>
                <a:sym typeface="Calibri"/>
              </a:rPr>
              <a:t>Measurable </a:t>
            </a:r>
            <a:endParaRPr dirty="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 dirty="0">
                <a:solidFill>
                  <a:schemeClr val="dk1"/>
                </a:solidFill>
                <a:latin typeface="Calibri"/>
                <a:ea typeface="Calibri"/>
                <a:cs typeface="Calibri"/>
                <a:sym typeface="Calibri"/>
              </a:rPr>
              <a:t>From the perspective of each user type</a:t>
            </a:r>
            <a:endParaRPr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 dirty="0">
                <a:latin typeface="Calibri"/>
                <a:ea typeface="Calibri"/>
                <a:cs typeface="Calibri"/>
                <a:sym typeface="Calibri"/>
              </a:rPr>
              <a:t>Directly address the problem  </a:t>
            </a: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p:txBody>
      </p:sp>
      <p:sp>
        <p:nvSpPr>
          <p:cNvPr id="306" name="Google Shape;306;p31"/>
          <p:cNvSpPr txBox="1"/>
          <p:nvPr/>
        </p:nvSpPr>
        <p:spPr>
          <a:xfrm>
            <a:off x="115525" y="1554391"/>
            <a:ext cx="4471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Calibri"/>
                <a:ea typeface="Calibri"/>
                <a:cs typeface="Calibri"/>
                <a:sym typeface="Calibri"/>
              </a:rPr>
              <a:t>Goals should be:</a:t>
            </a:r>
            <a:endParaRPr sz="2400" dirty="0">
              <a:latin typeface="Calibri"/>
              <a:ea typeface="Calibri"/>
              <a:cs typeface="Calibri"/>
              <a:sym typeface="Calibri"/>
            </a:endParaRPr>
          </a:p>
        </p:txBody>
      </p:sp>
      <p:sp>
        <p:nvSpPr>
          <p:cNvPr id="307" name="Google Shape;307;p31"/>
          <p:cNvSpPr txBox="1"/>
          <p:nvPr/>
        </p:nvSpPr>
        <p:spPr>
          <a:xfrm>
            <a:off x="283104" y="3236991"/>
            <a:ext cx="44715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Calibri"/>
                <a:ea typeface="Calibri"/>
                <a:cs typeface="Calibri"/>
                <a:sym typeface="Calibri"/>
              </a:rPr>
              <a:t>Goals </a:t>
            </a:r>
            <a:r>
              <a:rPr lang="en" sz="2400" b="1">
                <a:latin typeface="Calibri"/>
                <a:ea typeface="Calibri"/>
                <a:cs typeface="Calibri"/>
                <a:sym typeface="Calibri"/>
              </a:rPr>
              <a:t>should not </a:t>
            </a:r>
            <a:r>
              <a:rPr lang="en" sz="2400">
                <a:latin typeface="Calibri"/>
                <a:ea typeface="Calibri"/>
                <a:cs typeface="Calibri"/>
                <a:sym typeface="Calibri"/>
              </a:rPr>
              <a:t>be:</a:t>
            </a:r>
            <a:endParaRPr sz="2400">
              <a:latin typeface="Calibri"/>
              <a:ea typeface="Calibri"/>
              <a:cs typeface="Calibri"/>
              <a:sym typeface="Calibri"/>
            </a:endParaRPr>
          </a:p>
        </p:txBody>
      </p:sp>
      <p:sp>
        <p:nvSpPr>
          <p:cNvPr id="308" name="Google Shape;308;p31"/>
          <p:cNvSpPr txBox="1"/>
          <p:nvPr/>
        </p:nvSpPr>
        <p:spPr>
          <a:xfrm>
            <a:off x="327236" y="3692700"/>
            <a:ext cx="4500000" cy="996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alibri"/>
              <a:buChar char="●"/>
            </a:pPr>
            <a:r>
              <a:rPr lang="en" dirty="0">
                <a:latin typeface="Calibri"/>
                <a:ea typeface="Calibri"/>
                <a:cs typeface="Calibri"/>
                <a:sym typeface="Calibri"/>
              </a:rPr>
              <a:t>Technology specific</a:t>
            </a:r>
            <a:endParaRPr dirty="0">
              <a:latin typeface="Calibri"/>
              <a:ea typeface="Calibri"/>
              <a:cs typeface="Calibri"/>
              <a:sym typeface="Calibri"/>
            </a:endParaRPr>
          </a:p>
          <a:p>
            <a:pPr marL="457200" lvl="0" indent="-317500" algn="l" rtl="0">
              <a:lnSpc>
                <a:spcPct val="115000"/>
              </a:lnSpc>
              <a:spcBef>
                <a:spcPts val="0"/>
              </a:spcBef>
              <a:spcAft>
                <a:spcPts val="0"/>
              </a:spcAft>
              <a:buSzPts val="1400"/>
              <a:buFont typeface="Calibri"/>
              <a:buChar char="●"/>
            </a:pPr>
            <a:r>
              <a:rPr lang="en" dirty="0">
                <a:solidFill>
                  <a:schemeClr val="dk1"/>
                </a:solidFill>
                <a:latin typeface="Calibri"/>
                <a:ea typeface="Calibri"/>
                <a:cs typeface="Calibri"/>
                <a:sym typeface="Calibri"/>
              </a:rPr>
              <a:t>General, vaguely subjective</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a:p>
            <a:pPr marL="0" lvl="0" indent="0" algn="l" rtl="0">
              <a:lnSpc>
                <a:spcPct val="115000"/>
              </a:lnSpc>
              <a:spcBef>
                <a:spcPts val="0"/>
              </a:spcBef>
              <a:spcAft>
                <a:spcPts val="0"/>
              </a:spcAft>
              <a:buNone/>
            </a:pPr>
            <a:endParaRPr dirty="0">
              <a:latin typeface="Calibri"/>
              <a:ea typeface="Calibri"/>
              <a:cs typeface="Calibri"/>
              <a:sym typeface="Calibri"/>
            </a:endParaRPr>
          </a:p>
        </p:txBody>
      </p:sp>
      <p:pic>
        <p:nvPicPr>
          <p:cNvPr id="309" name="Google Shape;309;p31"/>
          <p:cNvPicPr preferRelativeResize="0"/>
          <p:nvPr/>
        </p:nvPicPr>
        <p:blipFill>
          <a:blip r:embed="rId3">
            <a:alphaModFix/>
          </a:blip>
          <a:stretch>
            <a:fillRect/>
          </a:stretch>
        </p:blipFill>
        <p:spPr>
          <a:xfrm>
            <a:off x="5143778" y="1753725"/>
            <a:ext cx="3216975" cy="2133450"/>
          </a:xfrm>
          <a:prstGeom prst="rect">
            <a:avLst/>
          </a:prstGeom>
          <a:noFill/>
          <a:ln>
            <a:noFill/>
          </a:ln>
        </p:spPr>
      </p:pic>
    </p:spTree>
    <p:extLst>
      <p:ext uri="{BB962C8B-B14F-4D97-AF65-F5344CB8AC3E}">
        <p14:creationId xmlns:p14="http://schemas.microsoft.com/office/powerpoint/2010/main" val="368001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accent6"/>
                </a:solidFill>
              </a:rPr>
              <a:t>Design Process - Zero in on User Goals - Tools</a:t>
            </a:r>
            <a:endParaRPr dirty="0">
              <a:solidFill>
                <a:schemeClr val="accent6"/>
              </a:solidFill>
            </a:endParaRPr>
          </a:p>
        </p:txBody>
      </p:sp>
      <p:sp>
        <p:nvSpPr>
          <p:cNvPr id="315" name="Google Shape;315;p32"/>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26</a:t>
            </a:fld>
            <a:endParaRPr>
              <a:latin typeface="Proxima Nova"/>
              <a:ea typeface="Proxima Nova"/>
              <a:cs typeface="Proxima Nova"/>
              <a:sym typeface="Proxima Nova"/>
            </a:endParaRPr>
          </a:p>
        </p:txBody>
      </p:sp>
      <p:grpSp>
        <p:nvGrpSpPr>
          <p:cNvPr id="316" name="Google Shape;316;p32"/>
          <p:cNvGrpSpPr/>
          <p:nvPr/>
        </p:nvGrpSpPr>
        <p:grpSpPr>
          <a:xfrm>
            <a:off x="0" y="770450"/>
            <a:ext cx="9144000" cy="812800"/>
            <a:chOff x="0" y="2328100"/>
            <a:chExt cx="9144000" cy="812800"/>
          </a:xfrm>
        </p:grpSpPr>
        <p:cxnSp>
          <p:nvCxnSpPr>
            <p:cNvPr id="317" name="Google Shape;317;p32"/>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318" name="Google Shape;318;p32"/>
            <p:cNvSpPr/>
            <p:nvPr/>
          </p:nvSpPr>
          <p:spPr>
            <a:xfrm>
              <a:off x="567925"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2518854"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4469782"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2"/>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323" name="Google Shape;323;p32"/>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324" name="Google Shape;324;p32"/>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325" name="Google Shape;325;p32"/>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326" name="Google Shape;326;p32"/>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329" name="Google Shape;329;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13600" y="1760450"/>
            <a:ext cx="3077924" cy="3383049"/>
          </a:xfrm>
          <a:prstGeom prst="rect">
            <a:avLst/>
          </a:prstGeom>
          <a:noFill/>
          <a:ln w="9525" cap="flat" cmpd="sng">
            <a:solidFill>
              <a:srgbClr val="595959"/>
            </a:solidFill>
            <a:prstDash val="solid"/>
            <a:round/>
            <a:headEnd type="none" w="sm" len="sm"/>
            <a:tailEnd type="none" w="sm" len="sm"/>
          </a:ln>
        </p:spPr>
      </p:pic>
      <p:pic>
        <p:nvPicPr>
          <p:cNvPr id="330" name="Google Shape;330;p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85450" y="2167500"/>
            <a:ext cx="2984750" cy="2976000"/>
          </a:xfrm>
          <a:prstGeom prst="rect">
            <a:avLst/>
          </a:prstGeom>
          <a:noFill/>
          <a:ln w="9525" cap="flat" cmpd="sng">
            <a:solidFill>
              <a:srgbClr val="595959"/>
            </a:solidFill>
            <a:prstDash val="solid"/>
            <a:round/>
            <a:headEnd type="none" w="sm" len="sm"/>
            <a:tailEnd type="none" w="sm" len="sm"/>
          </a:ln>
        </p:spPr>
      </p:pic>
      <p:pic>
        <p:nvPicPr>
          <p:cNvPr id="331" name="Google Shape;331;p3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09425" y="2167499"/>
            <a:ext cx="3521533" cy="2975999"/>
          </a:xfrm>
          <a:prstGeom prst="rect">
            <a:avLst/>
          </a:prstGeom>
          <a:noFill/>
          <a:ln>
            <a:noFill/>
          </a:ln>
        </p:spPr>
      </p:pic>
    </p:spTree>
    <p:extLst>
      <p:ext uri="{BB962C8B-B14F-4D97-AF65-F5344CB8AC3E}">
        <p14:creationId xmlns:p14="http://schemas.microsoft.com/office/powerpoint/2010/main" val="3842850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title"/>
          </p:nvPr>
        </p:nvSpPr>
        <p:spPr>
          <a:xfrm>
            <a:off x="758076" y="2150850"/>
            <a:ext cx="6762600" cy="841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a:t>3. Explore the Data</a:t>
            </a:r>
            <a:endParaRPr/>
          </a:p>
        </p:txBody>
      </p:sp>
      <p:sp>
        <p:nvSpPr>
          <p:cNvPr id="337" name="Google Shape;33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27</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51138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4"/>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dirty="0">
                <a:solidFill>
                  <a:schemeClr val="accent6"/>
                </a:solidFill>
              </a:rPr>
              <a:t>Exploring The Data - Dominant Dimensions</a:t>
            </a:r>
            <a:endParaRPr dirty="0">
              <a:solidFill>
                <a:schemeClr val="accent6"/>
              </a:solidFill>
            </a:endParaRPr>
          </a:p>
        </p:txBody>
      </p:sp>
      <p:sp>
        <p:nvSpPr>
          <p:cNvPr id="343" name="Google Shape;343;p34"/>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28</a:t>
            </a:fld>
            <a:endParaRPr>
              <a:latin typeface="Proxima Nova"/>
              <a:ea typeface="Proxima Nova"/>
              <a:cs typeface="Proxima Nova"/>
              <a:sym typeface="Proxima Nova"/>
            </a:endParaRPr>
          </a:p>
        </p:txBody>
      </p:sp>
      <p:sp>
        <p:nvSpPr>
          <p:cNvPr id="344" name="Google Shape;344;p34"/>
          <p:cNvSpPr txBox="1">
            <a:spLocks noGrp="1"/>
          </p:cNvSpPr>
          <p:nvPr>
            <p:ph type="title" idx="4294967295"/>
          </p:nvPr>
        </p:nvSpPr>
        <p:spPr>
          <a:xfrm>
            <a:off x="382588" y="538269"/>
            <a:ext cx="8761412" cy="741363"/>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dirty="0">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dirty="0">
              <a:latin typeface="Helvetica Neue"/>
              <a:ea typeface="Helvetica Neue"/>
              <a:cs typeface="Helvetica Neue"/>
              <a:sym typeface="Helvetica Neue"/>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45" name="Google Shape;345;p34"/>
          <p:cNvSpPr txBox="1"/>
          <p:nvPr/>
        </p:nvSpPr>
        <p:spPr>
          <a:xfrm>
            <a:off x="688350" y="1577186"/>
            <a:ext cx="6801711" cy="31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latin typeface="Calibri"/>
                <a:ea typeface="Calibri"/>
                <a:cs typeface="Calibri"/>
                <a:sym typeface="Calibri"/>
              </a:rPr>
              <a:t>What’s the Dominant Dimension in your data?</a:t>
            </a:r>
            <a:endParaRPr sz="1600" b="1" dirty="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latin typeface="Calibri"/>
                <a:ea typeface="Calibri"/>
                <a:cs typeface="Calibri"/>
                <a:sym typeface="Calibri"/>
              </a:rPr>
              <a:t>Temporal</a:t>
            </a:r>
            <a:endParaRPr sz="1600" dirty="0">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Frequency (Velocity)</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Quality (Veracity)</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Relationships (Connections, Correlations, etc.)</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Context</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Type (Variety)</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Size (Volume)</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a:solidFill>
                  <a:schemeClr val="dk1"/>
                </a:solidFill>
                <a:latin typeface="Calibri"/>
                <a:ea typeface="Calibri"/>
                <a:cs typeface="Calibri"/>
                <a:sym typeface="Calibri"/>
              </a:rPr>
              <a:t>State/Status</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Font typeface="Calibri"/>
              <a:buChar char="●"/>
            </a:pPr>
            <a:r>
              <a:rPr lang="en" sz="1600" dirty="0" err="1">
                <a:solidFill>
                  <a:schemeClr val="dk1"/>
                </a:solidFill>
                <a:latin typeface="Calibri"/>
                <a:ea typeface="Calibri"/>
                <a:cs typeface="Calibri"/>
                <a:sym typeface="Calibri"/>
              </a:rPr>
              <a:t>Georeference</a:t>
            </a:r>
            <a:r>
              <a:rPr lang="en" sz="1600" dirty="0">
                <a:solidFill>
                  <a:schemeClr val="dk1"/>
                </a:solidFill>
                <a:latin typeface="Calibri"/>
                <a:ea typeface="Calibri"/>
                <a:cs typeface="Calibri"/>
                <a:sym typeface="Calibri"/>
              </a:rPr>
              <a:t> (Location)</a:t>
            </a:r>
            <a:endParaRPr sz="1600" dirty="0">
              <a:solidFill>
                <a:schemeClr val="dk1"/>
              </a:solidFill>
              <a:latin typeface="Calibri"/>
              <a:ea typeface="Calibri"/>
              <a:cs typeface="Calibri"/>
              <a:sym typeface="Calibri"/>
            </a:endParaRPr>
          </a:p>
          <a:p>
            <a:pPr marL="457200" lvl="0" indent="-317500" algn="l" rtl="0">
              <a:lnSpc>
                <a:spcPct val="115000"/>
              </a:lnSpc>
              <a:spcBef>
                <a:spcPts val="0"/>
              </a:spcBef>
              <a:spcAft>
                <a:spcPts val="0"/>
              </a:spcAft>
              <a:buClr>
                <a:schemeClr val="dk1"/>
              </a:buClr>
              <a:buSzPts val="1400"/>
              <a:buChar char="●"/>
            </a:pPr>
            <a:r>
              <a:rPr lang="en" sz="1600" dirty="0">
                <a:solidFill>
                  <a:schemeClr val="dk1"/>
                </a:solidFill>
                <a:latin typeface="Calibri"/>
                <a:ea typeface="Calibri"/>
                <a:cs typeface="Calibri"/>
                <a:sym typeface="Calibri"/>
              </a:rPr>
              <a:t>Custom Attributes </a:t>
            </a:r>
            <a:endParaRPr sz="16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600" dirty="0">
              <a:solidFill>
                <a:schemeClr val="dk1"/>
              </a:solidFill>
            </a:endParaRPr>
          </a:p>
          <a:p>
            <a:pPr marL="0" lvl="0" indent="0" algn="l" rtl="0">
              <a:lnSpc>
                <a:spcPct val="115000"/>
              </a:lnSpc>
              <a:spcBef>
                <a:spcPts val="0"/>
              </a:spcBef>
              <a:spcAft>
                <a:spcPts val="0"/>
              </a:spcAft>
              <a:buNone/>
            </a:pPr>
            <a:endParaRPr sz="1600" dirty="0">
              <a:solidFill>
                <a:schemeClr val="dk1"/>
              </a:solidFill>
            </a:endParaRPr>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a:p>
            <a:pPr marL="0" lvl="0" indent="0" algn="l" rtl="0">
              <a:lnSpc>
                <a:spcPct val="115000"/>
              </a:lnSpc>
              <a:spcBef>
                <a:spcPts val="0"/>
              </a:spcBef>
              <a:spcAft>
                <a:spcPts val="0"/>
              </a:spcAft>
              <a:buNone/>
            </a:pPr>
            <a:endParaRPr sz="1600" dirty="0"/>
          </a:p>
        </p:txBody>
      </p:sp>
      <p:cxnSp>
        <p:nvCxnSpPr>
          <p:cNvPr id="347" name="Google Shape;347;p34"/>
          <p:cNvCxnSpPr/>
          <p:nvPr/>
        </p:nvCxnSpPr>
        <p:spPr>
          <a:xfrm>
            <a:off x="651975" y="854450"/>
            <a:ext cx="7803600" cy="0"/>
          </a:xfrm>
          <a:prstGeom prst="straightConnector1">
            <a:avLst/>
          </a:prstGeom>
          <a:noFill/>
          <a:ln w="28575" cap="flat" cmpd="sng">
            <a:solidFill>
              <a:schemeClr val="accent6"/>
            </a:solidFill>
            <a:prstDash val="solid"/>
            <a:round/>
            <a:headEnd type="none" w="med" len="med"/>
            <a:tailEnd type="none" w="med" len="med"/>
          </a:ln>
        </p:spPr>
      </p:cxnSp>
      <p:sp>
        <p:nvSpPr>
          <p:cNvPr id="348" name="Google Shape;348;p34"/>
          <p:cNvSpPr/>
          <p:nvPr/>
        </p:nvSpPr>
        <p:spPr>
          <a:xfrm>
            <a:off x="567925"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2518854"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8371639"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4469782"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txBox="1"/>
          <p:nvPr/>
        </p:nvSpPr>
        <p:spPr>
          <a:xfrm>
            <a:off x="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353" name="Google Shape;353;p34"/>
          <p:cNvSpPr txBox="1"/>
          <p:nvPr/>
        </p:nvSpPr>
        <p:spPr>
          <a:xfrm>
            <a:off x="776730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354" name="Google Shape;354;p34"/>
          <p:cNvSpPr txBox="1"/>
          <p:nvPr/>
        </p:nvSpPr>
        <p:spPr>
          <a:xfrm>
            <a:off x="3858450" y="96345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355" name="Google Shape;355;p34"/>
          <p:cNvSpPr txBox="1"/>
          <p:nvPr/>
        </p:nvSpPr>
        <p:spPr>
          <a:xfrm>
            <a:off x="1851525" y="96345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356" name="Google Shape;356;p34"/>
          <p:cNvSpPr/>
          <p:nvPr/>
        </p:nvSpPr>
        <p:spPr>
          <a:xfrm>
            <a:off x="6420711"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txBox="1"/>
          <p:nvPr/>
        </p:nvSpPr>
        <p:spPr>
          <a:xfrm>
            <a:off x="5606850" y="96345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spTree>
    <p:extLst>
      <p:ext uri="{BB962C8B-B14F-4D97-AF65-F5344CB8AC3E}">
        <p14:creationId xmlns:p14="http://schemas.microsoft.com/office/powerpoint/2010/main" val="9994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0350" y="807900"/>
            <a:ext cx="2714646" cy="2563850"/>
          </a:xfrm>
          <a:prstGeom prst="rect">
            <a:avLst/>
          </a:prstGeom>
          <a:noFill/>
          <a:ln>
            <a:noFill/>
          </a:ln>
        </p:spPr>
      </p:pic>
      <p:sp>
        <p:nvSpPr>
          <p:cNvPr id="364" name="Google Shape;364;p35"/>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dirty="0">
                <a:solidFill>
                  <a:schemeClr val="accent6"/>
                </a:solidFill>
              </a:rPr>
              <a:t>Exploring The Data - Traditional Data Storage</a:t>
            </a:r>
            <a:endParaRPr dirty="0">
              <a:solidFill>
                <a:schemeClr val="accent6"/>
              </a:solidFill>
            </a:endParaRPr>
          </a:p>
        </p:txBody>
      </p:sp>
      <p:sp>
        <p:nvSpPr>
          <p:cNvPr id="365" name="Google Shape;365;p35"/>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29</a:t>
            </a:fld>
            <a:endParaRPr>
              <a:latin typeface="Proxima Nova"/>
              <a:ea typeface="Proxima Nova"/>
              <a:cs typeface="Proxima Nova"/>
              <a:sym typeface="Proxima Nova"/>
            </a:endParaRPr>
          </a:p>
        </p:txBody>
      </p:sp>
      <p:sp>
        <p:nvSpPr>
          <p:cNvPr id="366" name="Google Shape;366;p35"/>
          <p:cNvSpPr txBox="1"/>
          <p:nvPr/>
        </p:nvSpPr>
        <p:spPr>
          <a:xfrm>
            <a:off x="3707020" y="979886"/>
            <a:ext cx="5230800" cy="36524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Filter value = Slicing:</a:t>
            </a:r>
            <a:r>
              <a:rPr lang="en" dirty="0"/>
              <a:t> Reduce dimensionality by selecting a </a:t>
            </a:r>
            <a:endParaRPr dirty="0"/>
          </a:p>
          <a:p>
            <a:pPr marL="0" lvl="0" indent="0" algn="l" rtl="0">
              <a:spcBef>
                <a:spcPts val="0"/>
              </a:spcBef>
              <a:spcAft>
                <a:spcPts val="0"/>
              </a:spcAft>
              <a:buNone/>
            </a:pPr>
            <a:r>
              <a:rPr lang="en" dirty="0"/>
              <a:t>single row along one dimension.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Filter range / Zoom = Dicing:</a:t>
            </a:r>
            <a:r>
              <a:rPr lang="en" dirty="0"/>
              <a:t> Focus on a sub cube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Aggregate = Roll-up:</a:t>
            </a:r>
            <a:r>
              <a:rPr lang="en" dirty="0"/>
              <a:t> Reduce dimensionality by summing one dimension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Detail on demand = Drill-down:</a:t>
            </a:r>
            <a:r>
              <a:rPr lang="en" dirty="0"/>
              <a:t> Subdivide to create more dimensionality.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Field selection = Pivot: </a:t>
            </a:r>
            <a:r>
              <a:rPr lang="en" dirty="0"/>
              <a:t>Rotate data cube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367" name="Google Shape;367;p35"/>
          <p:cNvPicPr preferRelativeResize="0"/>
          <p:nvPr/>
        </p:nvPicPr>
        <p:blipFill>
          <a:blip r:embed="rId4" cstate="screen">
            <a:alphaModFix amt="66000"/>
            <a:extLst>
              <a:ext uri="{28A0092B-C50C-407E-A947-70E740481C1C}">
                <a14:useLocalDpi xmlns:a14="http://schemas.microsoft.com/office/drawing/2010/main"/>
              </a:ext>
            </a:extLst>
          </a:blip>
          <a:stretch>
            <a:fillRect/>
          </a:stretch>
        </p:blipFill>
        <p:spPr>
          <a:xfrm>
            <a:off x="475530" y="4144193"/>
            <a:ext cx="512543" cy="488143"/>
          </a:xfrm>
          <a:prstGeom prst="rect">
            <a:avLst/>
          </a:prstGeom>
          <a:noFill/>
          <a:ln>
            <a:noFill/>
          </a:ln>
        </p:spPr>
      </p:pic>
      <p:sp>
        <p:nvSpPr>
          <p:cNvPr id="368" name="Google Shape;368;p35"/>
          <p:cNvSpPr txBox="1"/>
          <p:nvPr/>
        </p:nvSpPr>
        <p:spPr>
          <a:xfrm>
            <a:off x="988074" y="4123239"/>
            <a:ext cx="15138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 Datapoint</a:t>
            </a:r>
            <a:endParaRPr sz="1200">
              <a:latin typeface="Calibri"/>
              <a:ea typeface="Calibri"/>
              <a:cs typeface="Calibri"/>
              <a:sym typeface="Calibri"/>
            </a:endParaRPr>
          </a:p>
        </p:txBody>
      </p:sp>
      <p:cxnSp>
        <p:nvCxnSpPr>
          <p:cNvPr id="369" name="Google Shape;369;p35"/>
          <p:cNvCxnSpPr>
            <a:endCxn id="363" idx="2"/>
          </p:cNvCxnSpPr>
          <p:nvPr/>
        </p:nvCxnSpPr>
        <p:spPr>
          <a:xfrm flipH="1">
            <a:off x="1597673" y="3170450"/>
            <a:ext cx="1103700" cy="201300"/>
          </a:xfrm>
          <a:prstGeom prst="straightConnector1">
            <a:avLst/>
          </a:prstGeom>
          <a:noFill/>
          <a:ln w="9525" cap="flat" cmpd="sng">
            <a:solidFill>
              <a:schemeClr val="dk2"/>
            </a:solidFill>
            <a:prstDash val="solid"/>
            <a:round/>
            <a:headEnd type="none" w="med" len="med"/>
            <a:tailEnd type="triangle" w="med" len="med"/>
          </a:ln>
        </p:spPr>
      </p:cxnSp>
      <p:cxnSp>
        <p:nvCxnSpPr>
          <p:cNvPr id="370" name="Google Shape;370;p35"/>
          <p:cNvCxnSpPr/>
          <p:nvPr/>
        </p:nvCxnSpPr>
        <p:spPr>
          <a:xfrm rot="10800000">
            <a:off x="346646" y="3045825"/>
            <a:ext cx="855900" cy="284400"/>
          </a:xfrm>
          <a:prstGeom prst="straightConnector1">
            <a:avLst/>
          </a:prstGeom>
          <a:noFill/>
          <a:ln w="9525" cap="flat" cmpd="sng">
            <a:solidFill>
              <a:schemeClr val="dk2"/>
            </a:solidFill>
            <a:prstDash val="solid"/>
            <a:round/>
            <a:headEnd type="none" w="med" len="med"/>
            <a:tailEnd type="triangle" w="med" len="med"/>
          </a:ln>
        </p:spPr>
      </p:cxnSp>
      <p:cxnSp>
        <p:nvCxnSpPr>
          <p:cNvPr id="371" name="Google Shape;371;p35"/>
          <p:cNvCxnSpPr/>
          <p:nvPr/>
        </p:nvCxnSpPr>
        <p:spPr>
          <a:xfrm rot="10800000" flipH="1">
            <a:off x="2942516" y="1557501"/>
            <a:ext cx="15900" cy="127740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p35"/>
          <p:cNvSpPr txBox="1"/>
          <p:nvPr/>
        </p:nvSpPr>
        <p:spPr>
          <a:xfrm>
            <a:off x="340948" y="3170349"/>
            <a:ext cx="8673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Time</a:t>
            </a:r>
            <a:endParaRPr sz="1200">
              <a:latin typeface="Calibri"/>
              <a:ea typeface="Calibri"/>
              <a:cs typeface="Calibri"/>
              <a:sym typeface="Calibri"/>
            </a:endParaRPr>
          </a:p>
        </p:txBody>
      </p:sp>
      <p:sp>
        <p:nvSpPr>
          <p:cNvPr id="373" name="Google Shape;373;p35"/>
          <p:cNvSpPr txBox="1"/>
          <p:nvPr/>
        </p:nvSpPr>
        <p:spPr>
          <a:xfrm>
            <a:off x="1872770" y="3260292"/>
            <a:ext cx="12423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Products</a:t>
            </a:r>
            <a:endParaRPr sz="1200">
              <a:latin typeface="Calibri"/>
              <a:ea typeface="Calibri"/>
              <a:cs typeface="Calibri"/>
              <a:sym typeface="Calibri"/>
            </a:endParaRPr>
          </a:p>
        </p:txBody>
      </p:sp>
      <p:sp>
        <p:nvSpPr>
          <p:cNvPr id="374" name="Google Shape;374;p35"/>
          <p:cNvSpPr txBox="1"/>
          <p:nvPr/>
        </p:nvSpPr>
        <p:spPr>
          <a:xfrm>
            <a:off x="3024930" y="1933709"/>
            <a:ext cx="911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Calibri"/>
                <a:ea typeface="Calibri"/>
                <a:cs typeface="Calibri"/>
                <a:sym typeface="Calibri"/>
              </a:rPr>
              <a:t>Sales</a:t>
            </a:r>
            <a:endParaRPr sz="1200">
              <a:latin typeface="Calibri"/>
              <a:ea typeface="Calibri"/>
              <a:cs typeface="Calibri"/>
              <a:sym typeface="Calibri"/>
            </a:endParaRPr>
          </a:p>
        </p:txBody>
      </p:sp>
    </p:spTree>
    <p:extLst>
      <p:ext uri="{BB962C8B-B14F-4D97-AF65-F5344CB8AC3E}">
        <p14:creationId xmlns:p14="http://schemas.microsoft.com/office/powerpoint/2010/main" val="1531224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FC9F55-1D0A-E14A-8CEA-55F17A44EC5F}"/>
              </a:ext>
            </a:extLst>
          </p:cNvPr>
          <p:cNvSpPr>
            <a:spLocks noGrp="1"/>
          </p:cNvSpPr>
          <p:nvPr>
            <p:ph type="title"/>
          </p:nvPr>
        </p:nvSpPr>
        <p:spPr>
          <a:xfrm>
            <a:off x="128201" y="210158"/>
            <a:ext cx="7380237" cy="533400"/>
          </a:xfrm>
        </p:spPr>
        <p:txBody>
          <a:bodyPr/>
          <a:lstStyle/>
          <a:p>
            <a:r>
              <a:rPr lang="en-US" dirty="0"/>
              <a:t>Prerequisites</a:t>
            </a:r>
          </a:p>
        </p:txBody>
      </p:sp>
      <p:sp>
        <p:nvSpPr>
          <p:cNvPr id="4" name="Oval 3">
            <a:extLst>
              <a:ext uri="{FF2B5EF4-FFF2-40B4-BE49-F238E27FC236}">
                <a16:creationId xmlns:a16="http://schemas.microsoft.com/office/drawing/2014/main" id="{7449FE1F-24CD-B743-B7CD-D8A9AE4543FE}"/>
              </a:ext>
            </a:extLst>
          </p:cNvPr>
          <p:cNvSpPr/>
          <p:nvPr/>
        </p:nvSpPr>
        <p:spPr>
          <a:xfrm>
            <a:off x="2743200" y="895350"/>
            <a:ext cx="2950737" cy="1396552"/>
          </a:xfrm>
          <a:prstGeom prst="ellipse">
            <a:avLst/>
          </a:prstGeom>
          <a:solidFill>
            <a:schemeClr val="accent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Narrow" panose="020B0604020202020204" pitchFamily="34" charset="0"/>
                <a:cs typeface="Arial Narrow" panose="020B0604020202020204" pitchFamily="34" charset="0"/>
              </a:rPr>
              <a:t>Introduction to Graph Databases</a:t>
            </a:r>
          </a:p>
        </p:txBody>
      </p:sp>
      <p:sp>
        <p:nvSpPr>
          <p:cNvPr id="5" name="TextBox 4">
            <a:extLst>
              <a:ext uri="{FF2B5EF4-FFF2-40B4-BE49-F238E27FC236}">
                <a16:creationId xmlns:a16="http://schemas.microsoft.com/office/drawing/2014/main" id="{A94364D0-AB68-C249-8252-0C8540E4D970}"/>
              </a:ext>
            </a:extLst>
          </p:cNvPr>
          <p:cNvSpPr txBox="1"/>
          <p:nvPr/>
        </p:nvSpPr>
        <p:spPr>
          <a:xfrm>
            <a:off x="5714601" y="1203214"/>
            <a:ext cx="1954381" cy="584775"/>
          </a:xfrm>
          <a:prstGeom prst="rect">
            <a:avLst/>
          </a:prstGeom>
          <a:noFill/>
        </p:spPr>
        <p:txBody>
          <a:bodyPr wrap="none" rtlCol="0">
            <a:spAutoFit/>
          </a:bodyPr>
          <a:lstStyle/>
          <a:p>
            <a:pPr marL="171450" indent="-171450">
              <a:buFont typeface="Arial" panose="020B0604020202020204" pitchFamily="34" charset="0"/>
              <a:buChar char="•"/>
            </a:pPr>
            <a:r>
              <a:rPr lang="en-US" sz="1600" dirty="0">
                <a:solidFill>
                  <a:schemeClr val="bg1">
                    <a:lumMod val="50000"/>
                  </a:schemeClr>
                </a:solidFill>
                <a:latin typeface="Arial" panose="020B0604020202020204" pitchFamily="34" charset="0"/>
                <a:cs typeface="Arial" panose="020B0604020202020204" pitchFamily="34" charset="0"/>
              </a:rPr>
              <a:t>1-hour self-paced</a:t>
            </a:r>
          </a:p>
          <a:p>
            <a:pPr marL="171450" indent="-171450">
              <a:buFont typeface="Arial" panose="020B0604020202020204" pitchFamily="34" charset="0"/>
              <a:buChar char="•"/>
            </a:pPr>
            <a:r>
              <a:rPr lang="en-US" sz="1600" dirty="0">
                <a:solidFill>
                  <a:schemeClr val="bg1">
                    <a:lumMod val="50000"/>
                  </a:schemeClr>
                </a:solidFill>
                <a:latin typeface="Arial" panose="020B0604020202020204" pitchFamily="34" charset="0"/>
                <a:cs typeface="Arial" panose="020B0604020202020204" pitchFamily="34" charset="0"/>
              </a:rPr>
              <a:t>LearnSource</a:t>
            </a:r>
          </a:p>
        </p:txBody>
      </p:sp>
      <p:sp>
        <p:nvSpPr>
          <p:cNvPr id="8" name="Oval 7">
            <a:extLst>
              <a:ext uri="{FF2B5EF4-FFF2-40B4-BE49-F238E27FC236}">
                <a16:creationId xmlns:a16="http://schemas.microsoft.com/office/drawing/2014/main" id="{26458DCA-40C7-8747-BAA5-39EA1C4292E9}"/>
              </a:ext>
            </a:extLst>
          </p:cNvPr>
          <p:cNvSpPr/>
          <p:nvPr/>
        </p:nvSpPr>
        <p:spPr>
          <a:xfrm>
            <a:off x="2053658" y="3625920"/>
            <a:ext cx="1702858" cy="1138335"/>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latin typeface="Arial Narrow" panose="020B0604020202020204" pitchFamily="34" charset="0"/>
                <a:cs typeface="Arial Narrow" panose="020B0604020202020204" pitchFamily="34" charset="0"/>
              </a:rPr>
              <a:t>Graph Algorithms</a:t>
            </a:r>
          </a:p>
        </p:txBody>
      </p:sp>
      <p:sp>
        <p:nvSpPr>
          <p:cNvPr id="9" name="Oval 8">
            <a:extLst>
              <a:ext uri="{FF2B5EF4-FFF2-40B4-BE49-F238E27FC236}">
                <a16:creationId xmlns:a16="http://schemas.microsoft.com/office/drawing/2014/main" id="{BFB55D3F-6F3D-6948-890E-D06EAA98027F}"/>
              </a:ext>
            </a:extLst>
          </p:cNvPr>
          <p:cNvSpPr/>
          <p:nvPr/>
        </p:nvSpPr>
        <p:spPr>
          <a:xfrm>
            <a:off x="4324732" y="3448577"/>
            <a:ext cx="2380867" cy="1179358"/>
          </a:xfrm>
          <a:prstGeom prst="ellipse">
            <a:avLst/>
          </a:prstGeom>
          <a:solidFill>
            <a:srgbClr val="FFC000"/>
          </a:solidFill>
          <a:ln w="762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Narrow" panose="020B0604020202020204" pitchFamily="34" charset="0"/>
                <a:cs typeface="Arial Narrow" panose="020B0604020202020204" pitchFamily="34" charset="0"/>
              </a:rPr>
              <a:t>Visualizing</a:t>
            </a:r>
          </a:p>
          <a:p>
            <a:pPr algn="ctr"/>
            <a:r>
              <a:rPr lang="en-US" b="1" dirty="0">
                <a:solidFill>
                  <a:schemeClr val="tx1"/>
                </a:solidFill>
                <a:latin typeface="Arial Narrow" panose="020B0604020202020204" pitchFamily="34" charset="0"/>
                <a:cs typeface="Arial Narrow" panose="020B0604020202020204" pitchFamily="34" charset="0"/>
              </a:rPr>
              <a:t>Highly</a:t>
            </a:r>
          </a:p>
          <a:p>
            <a:pPr algn="ctr"/>
            <a:r>
              <a:rPr lang="en-US" b="1" dirty="0">
                <a:solidFill>
                  <a:schemeClr val="tx1"/>
                </a:solidFill>
                <a:latin typeface="Arial Narrow" panose="020B0604020202020204" pitchFamily="34" charset="0"/>
                <a:cs typeface="Arial Narrow" panose="020B0604020202020204" pitchFamily="34" charset="0"/>
              </a:rPr>
              <a:t>Connected Data</a:t>
            </a:r>
          </a:p>
        </p:txBody>
      </p:sp>
      <p:sp>
        <p:nvSpPr>
          <p:cNvPr id="10" name="Oval 9">
            <a:extLst>
              <a:ext uri="{FF2B5EF4-FFF2-40B4-BE49-F238E27FC236}">
                <a16:creationId xmlns:a16="http://schemas.microsoft.com/office/drawing/2014/main" id="{743B4790-FC1A-2948-9A9C-C95C79086B9E}"/>
              </a:ext>
            </a:extLst>
          </p:cNvPr>
          <p:cNvSpPr/>
          <p:nvPr/>
        </p:nvSpPr>
        <p:spPr>
          <a:xfrm>
            <a:off x="457200" y="3144992"/>
            <a:ext cx="1505892" cy="1026958"/>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latin typeface="Arial Narrow" panose="020B0604020202020204" pitchFamily="34" charset="0"/>
                <a:cs typeface="Arial Narrow" panose="020B0604020202020204" pitchFamily="34" charset="0"/>
              </a:rPr>
              <a:t>Graph Modeling</a:t>
            </a:r>
          </a:p>
        </p:txBody>
      </p:sp>
      <p:sp>
        <p:nvSpPr>
          <p:cNvPr id="11" name="Oval 10">
            <a:extLst>
              <a:ext uri="{FF2B5EF4-FFF2-40B4-BE49-F238E27FC236}">
                <a16:creationId xmlns:a16="http://schemas.microsoft.com/office/drawing/2014/main" id="{B2EEAE51-46BD-5A41-B84A-0CACDEB5B00C}"/>
              </a:ext>
            </a:extLst>
          </p:cNvPr>
          <p:cNvSpPr/>
          <p:nvPr/>
        </p:nvSpPr>
        <p:spPr>
          <a:xfrm>
            <a:off x="7391400" y="3144992"/>
            <a:ext cx="1485474" cy="1026958"/>
          </a:xfrm>
          <a:prstGeom prst="ellipse">
            <a:avLst/>
          </a:prstGeom>
          <a:solidFill>
            <a:srgbClr val="FFC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lumMod val="50000"/>
                  </a:schemeClr>
                </a:solidFill>
                <a:latin typeface="Arial Narrow" panose="020B0604020202020204" pitchFamily="34" charset="0"/>
                <a:cs typeface="Arial Narrow" panose="020B0604020202020204" pitchFamily="34" charset="0"/>
              </a:rPr>
              <a:t>Concept</a:t>
            </a:r>
          </a:p>
          <a:p>
            <a:pPr algn="ctr"/>
            <a:r>
              <a:rPr lang="en-US" b="1" dirty="0">
                <a:solidFill>
                  <a:schemeClr val="bg1">
                    <a:lumMod val="50000"/>
                  </a:schemeClr>
                </a:solidFill>
                <a:latin typeface="Arial Narrow" panose="020B0604020202020204" pitchFamily="34" charset="0"/>
                <a:cs typeface="Arial Narrow" panose="020B0604020202020204" pitchFamily="34" charset="0"/>
              </a:rPr>
              <a:t>Graphs</a:t>
            </a:r>
          </a:p>
        </p:txBody>
      </p:sp>
      <p:cxnSp>
        <p:nvCxnSpPr>
          <p:cNvPr id="13" name="Straight Arrow Connector 12">
            <a:extLst>
              <a:ext uri="{FF2B5EF4-FFF2-40B4-BE49-F238E27FC236}">
                <a16:creationId xmlns:a16="http://schemas.microsoft.com/office/drawing/2014/main" id="{3DB5A2D6-BF67-954C-B097-DE509DDC6186}"/>
              </a:ext>
            </a:extLst>
          </p:cNvPr>
          <p:cNvCxnSpPr>
            <a:cxnSpLocks/>
            <a:stCxn id="10" idx="0"/>
            <a:endCxn id="4" idx="3"/>
          </p:cNvCxnSpPr>
          <p:nvPr/>
        </p:nvCxnSpPr>
        <p:spPr>
          <a:xfrm flipV="1">
            <a:off x="1210146" y="2087382"/>
            <a:ext cx="1965179" cy="10576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20806B-64BD-194F-BA2F-01E8357F8161}"/>
              </a:ext>
            </a:extLst>
          </p:cNvPr>
          <p:cNvSpPr txBox="1"/>
          <p:nvPr/>
        </p:nvSpPr>
        <p:spPr>
          <a:xfrm rot="19910430">
            <a:off x="1385145" y="2383166"/>
            <a:ext cx="1274708" cy="261610"/>
          </a:xfrm>
          <a:prstGeom prst="rect">
            <a:avLst/>
          </a:prstGeom>
          <a:noFill/>
        </p:spPr>
        <p:txBody>
          <a:bodyPr wrap="none" rtlCol="0">
            <a:spAutoFit/>
          </a:bodyPr>
          <a:lstStyle/>
          <a:p>
            <a:r>
              <a:rPr lang="en-US" sz="1100" dirty="0"/>
              <a:t>HAS_PREREQUSITE</a:t>
            </a:r>
          </a:p>
        </p:txBody>
      </p:sp>
      <p:cxnSp>
        <p:nvCxnSpPr>
          <p:cNvPr id="15" name="Straight Arrow Connector 14">
            <a:extLst>
              <a:ext uri="{FF2B5EF4-FFF2-40B4-BE49-F238E27FC236}">
                <a16:creationId xmlns:a16="http://schemas.microsoft.com/office/drawing/2014/main" id="{F7C5B78A-9846-1648-9C41-2ED64AAA0A73}"/>
              </a:ext>
            </a:extLst>
          </p:cNvPr>
          <p:cNvCxnSpPr>
            <a:cxnSpLocks/>
          </p:cNvCxnSpPr>
          <p:nvPr/>
        </p:nvCxnSpPr>
        <p:spPr>
          <a:xfrm flipV="1">
            <a:off x="2928827" y="2189066"/>
            <a:ext cx="541152" cy="14368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196E21-0A91-C140-9E2E-82AEBC2EF699}"/>
              </a:ext>
            </a:extLst>
          </p:cNvPr>
          <p:cNvCxnSpPr>
            <a:cxnSpLocks/>
            <a:stCxn id="9" idx="0"/>
          </p:cNvCxnSpPr>
          <p:nvPr/>
        </p:nvCxnSpPr>
        <p:spPr>
          <a:xfrm flipH="1" flipV="1">
            <a:off x="4618851" y="2291902"/>
            <a:ext cx="896315" cy="1156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52B1B6-6A08-7F4C-ADE5-54CABAB3B734}"/>
              </a:ext>
            </a:extLst>
          </p:cNvPr>
          <p:cNvCxnSpPr>
            <a:cxnSpLocks/>
            <a:stCxn id="11" idx="0"/>
            <a:endCxn id="4" idx="5"/>
          </p:cNvCxnSpPr>
          <p:nvPr/>
        </p:nvCxnSpPr>
        <p:spPr>
          <a:xfrm flipH="1" flipV="1">
            <a:off x="5261812" y="2087382"/>
            <a:ext cx="2872325" cy="10576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DAF168A-F11B-8041-9338-6C109E4FE3DE}"/>
              </a:ext>
            </a:extLst>
          </p:cNvPr>
          <p:cNvSpPr txBox="1"/>
          <p:nvPr/>
        </p:nvSpPr>
        <p:spPr>
          <a:xfrm rot="1137159">
            <a:off x="6225798" y="2362309"/>
            <a:ext cx="1274708" cy="261610"/>
          </a:xfrm>
          <a:prstGeom prst="rect">
            <a:avLst/>
          </a:prstGeom>
          <a:noFill/>
        </p:spPr>
        <p:txBody>
          <a:bodyPr wrap="none" rtlCol="0">
            <a:spAutoFit/>
          </a:bodyPr>
          <a:lstStyle/>
          <a:p>
            <a:r>
              <a:rPr lang="en-US" sz="1100" dirty="0"/>
              <a:t>HAS_PREREQUSITE</a:t>
            </a:r>
          </a:p>
        </p:txBody>
      </p:sp>
      <p:sp>
        <p:nvSpPr>
          <p:cNvPr id="29" name="TextBox 28">
            <a:extLst>
              <a:ext uri="{FF2B5EF4-FFF2-40B4-BE49-F238E27FC236}">
                <a16:creationId xmlns:a16="http://schemas.microsoft.com/office/drawing/2014/main" id="{E74DF0FA-18FA-0647-AA04-B0442660C669}"/>
              </a:ext>
            </a:extLst>
          </p:cNvPr>
          <p:cNvSpPr txBox="1"/>
          <p:nvPr/>
        </p:nvSpPr>
        <p:spPr>
          <a:xfrm rot="3064043">
            <a:off x="4669663" y="2656541"/>
            <a:ext cx="1274708" cy="261610"/>
          </a:xfrm>
          <a:prstGeom prst="rect">
            <a:avLst/>
          </a:prstGeom>
          <a:noFill/>
        </p:spPr>
        <p:txBody>
          <a:bodyPr wrap="none" rtlCol="0">
            <a:spAutoFit/>
          </a:bodyPr>
          <a:lstStyle/>
          <a:p>
            <a:r>
              <a:rPr lang="en-US" sz="1100" dirty="0"/>
              <a:t>HAS_PREREQUSITE</a:t>
            </a:r>
          </a:p>
        </p:txBody>
      </p:sp>
      <p:sp>
        <p:nvSpPr>
          <p:cNvPr id="30" name="TextBox 29">
            <a:extLst>
              <a:ext uri="{FF2B5EF4-FFF2-40B4-BE49-F238E27FC236}">
                <a16:creationId xmlns:a16="http://schemas.microsoft.com/office/drawing/2014/main" id="{08FDB103-DCF6-AD43-AE23-0DB393158E98}"/>
              </a:ext>
            </a:extLst>
          </p:cNvPr>
          <p:cNvSpPr txBox="1"/>
          <p:nvPr/>
        </p:nvSpPr>
        <p:spPr>
          <a:xfrm rot="17473426">
            <a:off x="2368981" y="2844655"/>
            <a:ext cx="1274708" cy="261610"/>
          </a:xfrm>
          <a:prstGeom prst="rect">
            <a:avLst/>
          </a:prstGeom>
          <a:noFill/>
        </p:spPr>
        <p:txBody>
          <a:bodyPr wrap="none" rtlCol="0">
            <a:spAutoFit/>
          </a:bodyPr>
          <a:lstStyle/>
          <a:p>
            <a:r>
              <a:rPr lang="en-US" sz="1100" dirty="0"/>
              <a:t>HAS_PREREQUSITE</a:t>
            </a:r>
          </a:p>
        </p:txBody>
      </p:sp>
      <p:sp>
        <p:nvSpPr>
          <p:cNvPr id="40" name="TextBox 39">
            <a:extLst>
              <a:ext uri="{FF2B5EF4-FFF2-40B4-BE49-F238E27FC236}">
                <a16:creationId xmlns:a16="http://schemas.microsoft.com/office/drawing/2014/main" id="{7782E88D-BA79-7641-B831-3AE0E5E2D877}"/>
              </a:ext>
            </a:extLst>
          </p:cNvPr>
          <p:cNvSpPr txBox="1"/>
          <p:nvPr/>
        </p:nvSpPr>
        <p:spPr>
          <a:xfrm>
            <a:off x="413088" y="4195087"/>
            <a:ext cx="1356462"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solidFill>
                  <a:schemeClr val="bg1">
                    <a:lumMod val="50000"/>
                  </a:schemeClr>
                </a:solidFill>
                <a:latin typeface="Arial" panose="020B0604020202020204" pitchFamily="34" charset="0"/>
                <a:cs typeface="Arial" panose="020B0604020202020204" pitchFamily="34" charset="0"/>
              </a:rPr>
              <a:t>Instructor led</a:t>
            </a:r>
          </a:p>
          <a:p>
            <a:pPr marL="171450" indent="-171450">
              <a:buFont typeface="Arial" panose="020B0604020202020204" pitchFamily="34" charset="0"/>
              <a:buChar char="•"/>
            </a:pPr>
            <a:r>
              <a:rPr lang="en-US" sz="1200" dirty="0">
                <a:solidFill>
                  <a:schemeClr val="bg1">
                    <a:lumMod val="50000"/>
                  </a:schemeClr>
                </a:solidFill>
                <a:latin typeface="Arial" panose="020B0604020202020204" pitchFamily="34" charset="0"/>
                <a:cs typeface="Arial" panose="020B0604020202020204" pitchFamily="34" charset="0"/>
              </a:rPr>
              <a:t>½ day courses</a:t>
            </a:r>
          </a:p>
        </p:txBody>
      </p:sp>
    </p:spTree>
    <p:extLst>
      <p:ext uri="{BB962C8B-B14F-4D97-AF65-F5344CB8AC3E}">
        <p14:creationId xmlns:p14="http://schemas.microsoft.com/office/powerpoint/2010/main" val="787477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6"/>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Calibri"/>
              <a:buNone/>
            </a:pPr>
            <a:r>
              <a:rPr lang="en" dirty="0">
                <a:solidFill>
                  <a:schemeClr val="accent6"/>
                </a:solidFill>
              </a:rPr>
              <a:t>Exploring The Data - Graph</a:t>
            </a:r>
            <a:endParaRPr dirty="0">
              <a:solidFill>
                <a:schemeClr val="accent6"/>
              </a:solidFill>
            </a:endParaRPr>
          </a:p>
        </p:txBody>
      </p:sp>
      <p:sp>
        <p:nvSpPr>
          <p:cNvPr id="380" name="Google Shape;380;p36"/>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30</a:t>
            </a:fld>
            <a:endParaRPr>
              <a:latin typeface="Proxima Nova"/>
              <a:ea typeface="Proxima Nova"/>
              <a:cs typeface="Proxima Nova"/>
              <a:sym typeface="Proxima Nova"/>
            </a:endParaRPr>
          </a:p>
        </p:txBody>
      </p:sp>
      <p:sp>
        <p:nvSpPr>
          <p:cNvPr id="381" name="Google Shape;381;p36"/>
          <p:cNvSpPr txBox="1"/>
          <p:nvPr/>
        </p:nvSpPr>
        <p:spPr>
          <a:xfrm>
            <a:off x="6334532" y="1133171"/>
            <a:ext cx="2663035" cy="32974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t>Degree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Betweenness </a:t>
            </a:r>
            <a:br>
              <a:rPr lang="en" dirty="0"/>
            </a:br>
            <a:endParaRPr dirty="0"/>
          </a:p>
          <a:p>
            <a:pPr marL="0" lvl="0" indent="0" algn="l" rtl="0">
              <a:spcBef>
                <a:spcPts val="0"/>
              </a:spcBef>
              <a:spcAft>
                <a:spcPts val="0"/>
              </a:spcAft>
              <a:buNone/>
            </a:pPr>
            <a:r>
              <a:rPr lang="en" b="1" dirty="0"/>
              <a:t>Shortest Path </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Clustering, Communities</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Similarity</a:t>
            </a:r>
            <a:br>
              <a:rPr lang="en" b="1" dirty="0"/>
            </a:br>
            <a:br>
              <a:rPr lang="en" b="1" dirty="0"/>
            </a:br>
            <a:r>
              <a:rPr lang="en" b="1" dirty="0"/>
              <a:t>Dependency</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pSp>
        <p:nvGrpSpPr>
          <p:cNvPr id="382" name="Google Shape;382;p36"/>
          <p:cNvGrpSpPr/>
          <p:nvPr/>
        </p:nvGrpSpPr>
        <p:grpSpPr>
          <a:xfrm>
            <a:off x="-94900" y="953775"/>
            <a:ext cx="6659325" cy="3511675"/>
            <a:chOff x="326275" y="1057650"/>
            <a:chExt cx="6659325" cy="3511675"/>
          </a:xfrm>
        </p:grpSpPr>
        <p:sp>
          <p:nvSpPr>
            <p:cNvPr id="383" name="Google Shape;383;p36"/>
            <p:cNvSpPr/>
            <p:nvPr/>
          </p:nvSpPr>
          <p:spPr>
            <a:xfrm>
              <a:off x="1750525" y="2428625"/>
              <a:ext cx="467100" cy="467100"/>
            </a:xfrm>
            <a:prstGeom prst="ellipse">
              <a:avLst/>
            </a:prstGeom>
            <a:solidFill>
              <a:schemeClr val="lt2"/>
            </a:solidFill>
            <a:ln w="349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dk1"/>
                  </a:solidFill>
                  <a:latin typeface="Lato"/>
                  <a:ea typeface="Lato"/>
                  <a:cs typeface="Lato"/>
                  <a:sym typeface="Lato"/>
                </a:rPr>
                <a:t>A</a:t>
              </a:r>
              <a:endParaRPr sz="1800" b="0" i="0" u="none" strike="noStrike" cap="none">
                <a:solidFill>
                  <a:schemeClr val="dk1"/>
                </a:solidFill>
                <a:latin typeface="Lato"/>
                <a:ea typeface="Lato"/>
                <a:cs typeface="Lato"/>
                <a:sym typeface="Lato"/>
              </a:endParaRPr>
            </a:p>
          </p:txBody>
        </p:sp>
        <p:cxnSp>
          <p:nvCxnSpPr>
            <p:cNvPr id="384" name="Google Shape;384;p36"/>
            <p:cNvCxnSpPr>
              <a:stCxn id="383" idx="6"/>
              <a:endCxn id="385" idx="2"/>
            </p:cNvCxnSpPr>
            <p:nvPr/>
          </p:nvCxnSpPr>
          <p:spPr>
            <a:xfrm>
              <a:off x="2217625" y="2662175"/>
              <a:ext cx="1905900" cy="0"/>
            </a:xfrm>
            <a:prstGeom prst="straightConnector1">
              <a:avLst/>
            </a:prstGeom>
            <a:noFill/>
            <a:ln w="34925" cap="flat" cmpd="sng">
              <a:solidFill>
                <a:srgbClr val="F55B0D"/>
              </a:solidFill>
              <a:prstDash val="solid"/>
              <a:round/>
              <a:headEnd type="none" w="sm" len="sm"/>
              <a:tailEnd type="triangle" w="med" len="med"/>
            </a:ln>
          </p:spPr>
        </p:cxnSp>
        <p:sp>
          <p:nvSpPr>
            <p:cNvPr id="386" name="Google Shape;386;p36"/>
            <p:cNvSpPr txBox="1"/>
            <p:nvPr/>
          </p:nvSpPr>
          <p:spPr>
            <a:xfrm>
              <a:off x="607970" y="2442967"/>
              <a:ext cx="1195200" cy="46245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dirty="0">
                  <a:solidFill>
                    <a:srgbClr val="3F3F3F"/>
                  </a:solidFill>
                  <a:latin typeface="Calibri"/>
                  <a:ea typeface="Calibri"/>
                  <a:cs typeface="Calibri"/>
                  <a:sym typeface="Calibri"/>
                </a:rPr>
                <a:t>Provider</a:t>
              </a:r>
              <a:endParaRPr sz="1600" b="1" dirty="0">
                <a:solidFill>
                  <a:srgbClr val="3F3F3F"/>
                </a:solidFill>
                <a:latin typeface="Calibri"/>
                <a:ea typeface="Calibri"/>
                <a:cs typeface="Calibri"/>
                <a:sym typeface="Calibri"/>
              </a:endParaRPr>
            </a:p>
          </p:txBody>
        </p:sp>
        <p:sp>
          <p:nvSpPr>
            <p:cNvPr id="385" name="Google Shape;385;p36"/>
            <p:cNvSpPr/>
            <p:nvPr/>
          </p:nvSpPr>
          <p:spPr>
            <a:xfrm>
              <a:off x="4123550" y="2428625"/>
              <a:ext cx="467100" cy="467100"/>
            </a:xfrm>
            <a:prstGeom prst="ellipse">
              <a:avLst/>
            </a:prstGeom>
            <a:solidFill>
              <a:srgbClr val="B6D7A8"/>
            </a:solidFill>
            <a:ln w="349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dk1"/>
                  </a:solidFill>
                  <a:latin typeface="Lato"/>
                  <a:ea typeface="Lato"/>
                  <a:cs typeface="Lato"/>
                  <a:sym typeface="Lato"/>
                </a:rPr>
                <a:t>C</a:t>
              </a:r>
              <a:endParaRPr sz="1800" b="0" i="0" u="none" strike="noStrike" cap="none">
                <a:solidFill>
                  <a:schemeClr val="dk1"/>
                </a:solidFill>
                <a:latin typeface="Lato"/>
                <a:ea typeface="Lato"/>
                <a:cs typeface="Lato"/>
                <a:sym typeface="Lato"/>
              </a:endParaRPr>
            </a:p>
          </p:txBody>
        </p:sp>
        <p:sp>
          <p:nvSpPr>
            <p:cNvPr id="387" name="Google Shape;387;p36"/>
            <p:cNvSpPr/>
            <p:nvPr/>
          </p:nvSpPr>
          <p:spPr>
            <a:xfrm>
              <a:off x="4123550" y="1368300"/>
              <a:ext cx="467100" cy="467100"/>
            </a:xfrm>
            <a:prstGeom prst="ellipse">
              <a:avLst/>
            </a:prstGeom>
            <a:solidFill>
              <a:srgbClr val="A4C2F4"/>
            </a:solidFill>
            <a:ln w="349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dk1"/>
                  </a:solidFill>
                  <a:latin typeface="Lato"/>
                  <a:ea typeface="Lato"/>
                  <a:cs typeface="Lato"/>
                  <a:sym typeface="Lato"/>
                </a:rPr>
                <a:t>B</a:t>
              </a:r>
              <a:endParaRPr sz="1800" b="0" i="0" u="none" strike="noStrike" cap="none">
                <a:solidFill>
                  <a:schemeClr val="dk1"/>
                </a:solidFill>
                <a:latin typeface="Lato"/>
                <a:ea typeface="Lato"/>
                <a:cs typeface="Lato"/>
                <a:sym typeface="Lato"/>
              </a:endParaRPr>
            </a:p>
          </p:txBody>
        </p:sp>
        <p:cxnSp>
          <p:nvCxnSpPr>
            <p:cNvPr id="388" name="Google Shape;388;p36"/>
            <p:cNvCxnSpPr>
              <a:stCxn id="383" idx="6"/>
              <a:endCxn id="387" idx="2"/>
            </p:cNvCxnSpPr>
            <p:nvPr/>
          </p:nvCxnSpPr>
          <p:spPr>
            <a:xfrm rot="10800000" flipH="1">
              <a:off x="2217625" y="1601975"/>
              <a:ext cx="1905900" cy="1060200"/>
            </a:xfrm>
            <a:prstGeom prst="straightConnector1">
              <a:avLst/>
            </a:prstGeom>
            <a:noFill/>
            <a:ln w="34925" cap="flat" cmpd="sng">
              <a:solidFill>
                <a:schemeClr val="accent4"/>
              </a:solidFill>
              <a:prstDash val="solid"/>
              <a:round/>
              <a:headEnd type="none" w="sm" len="sm"/>
              <a:tailEnd type="triangle" w="med" len="med"/>
            </a:ln>
          </p:spPr>
        </p:cxnSp>
        <p:sp>
          <p:nvSpPr>
            <p:cNvPr id="389" name="Google Shape;389;p36"/>
            <p:cNvSpPr/>
            <p:nvPr/>
          </p:nvSpPr>
          <p:spPr>
            <a:xfrm>
              <a:off x="6116350" y="3352225"/>
              <a:ext cx="467100" cy="467100"/>
            </a:xfrm>
            <a:prstGeom prst="ellipse">
              <a:avLst/>
            </a:prstGeom>
            <a:solidFill>
              <a:schemeClr val="lt2"/>
            </a:solidFill>
            <a:ln w="349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dk1"/>
                  </a:solidFill>
                  <a:latin typeface="Lato"/>
                  <a:ea typeface="Lato"/>
                  <a:cs typeface="Lato"/>
                  <a:sym typeface="Lato"/>
                </a:rPr>
                <a:t>D</a:t>
              </a:r>
              <a:endParaRPr sz="1800" b="0" i="0" u="none" strike="noStrike" cap="none">
                <a:solidFill>
                  <a:schemeClr val="dk1"/>
                </a:solidFill>
                <a:latin typeface="Lato"/>
                <a:ea typeface="Lato"/>
                <a:cs typeface="Lato"/>
                <a:sym typeface="Lato"/>
              </a:endParaRPr>
            </a:p>
          </p:txBody>
        </p:sp>
        <p:cxnSp>
          <p:nvCxnSpPr>
            <p:cNvPr id="390" name="Google Shape;390;p36"/>
            <p:cNvCxnSpPr>
              <a:stCxn id="389" idx="2"/>
              <a:endCxn id="385" idx="6"/>
            </p:cNvCxnSpPr>
            <p:nvPr/>
          </p:nvCxnSpPr>
          <p:spPr>
            <a:xfrm rot="10800000">
              <a:off x="4590550" y="2662075"/>
              <a:ext cx="1525800" cy="923700"/>
            </a:xfrm>
            <a:prstGeom prst="straightConnector1">
              <a:avLst/>
            </a:prstGeom>
            <a:noFill/>
            <a:ln w="34925" cap="flat" cmpd="sng">
              <a:solidFill>
                <a:srgbClr val="F55B0D"/>
              </a:solidFill>
              <a:prstDash val="solid"/>
              <a:round/>
              <a:headEnd type="none" w="sm" len="sm"/>
              <a:tailEnd type="triangle" w="med" len="med"/>
            </a:ln>
          </p:spPr>
        </p:cxnSp>
        <p:cxnSp>
          <p:nvCxnSpPr>
            <p:cNvPr id="391" name="Google Shape;391;p36"/>
            <p:cNvCxnSpPr>
              <a:stCxn id="389" idx="2"/>
              <a:endCxn id="387" idx="6"/>
            </p:cNvCxnSpPr>
            <p:nvPr/>
          </p:nvCxnSpPr>
          <p:spPr>
            <a:xfrm rot="10800000">
              <a:off x="4590550" y="1601875"/>
              <a:ext cx="1525800" cy="1983900"/>
            </a:xfrm>
            <a:prstGeom prst="straightConnector1">
              <a:avLst/>
            </a:prstGeom>
            <a:noFill/>
            <a:ln w="34925" cap="flat" cmpd="sng">
              <a:solidFill>
                <a:schemeClr val="accent4"/>
              </a:solidFill>
              <a:prstDash val="solid"/>
              <a:round/>
              <a:headEnd type="none" w="sm" len="sm"/>
              <a:tailEnd type="triangle" w="med" len="med"/>
            </a:ln>
          </p:spPr>
        </p:cxnSp>
        <p:sp>
          <p:nvSpPr>
            <p:cNvPr id="392" name="Google Shape;392;p36"/>
            <p:cNvSpPr/>
            <p:nvPr/>
          </p:nvSpPr>
          <p:spPr>
            <a:xfrm>
              <a:off x="1750525" y="4102225"/>
              <a:ext cx="467100" cy="467100"/>
            </a:xfrm>
            <a:prstGeom prst="ellipse">
              <a:avLst/>
            </a:prstGeom>
            <a:solidFill>
              <a:srgbClr val="B4A7D6"/>
            </a:solidFill>
            <a:ln w="349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dk1"/>
                  </a:solidFill>
                  <a:latin typeface="Lato"/>
                  <a:ea typeface="Lato"/>
                  <a:cs typeface="Lato"/>
                  <a:sym typeface="Lato"/>
                </a:rPr>
                <a:t>E</a:t>
              </a:r>
              <a:endParaRPr sz="1800" b="0" i="0" u="none" strike="noStrike" cap="none">
                <a:solidFill>
                  <a:schemeClr val="dk1"/>
                </a:solidFill>
                <a:latin typeface="Lato"/>
                <a:ea typeface="Lato"/>
                <a:cs typeface="Lato"/>
                <a:sym typeface="Lato"/>
              </a:endParaRPr>
            </a:p>
          </p:txBody>
        </p:sp>
        <p:cxnSp>
          <p:nvCxnSpPr>
            <p:cNvPr id="393" name="Google Shape;393;p36"/>
            <p:cNvCxnSpPr>
              <a:stCxn id="392" idx="0"/>
              <a:endCxn id="383" idx="4"/>
            </p:cNvCxnSpPr>
            <p:nvPr/>
          </p:nvCxnSpPr>
          <p:spPr>
            <a:xfrm rot="10800000">
              <a:off x="1984075" y="2895625"/>
              <a:ext cx="0" cy="1206600"/>
            </a:xfrm>
            <a:prstGeom prst="straightConnector1">
              <a:avLst/>
            </a:prstGeom>
            <a:noFill/>
            <a:ln w="34925" cap="flat" cmpd="sng">
              <a:solidFill>
                <a:srgbClr val="B45F06"/>
              </a:solidFill>
              <a:prstDash val="solid"/>
              <a:round/>
              <a:headEnd type="none" w="sm" len="sm"/>
              <a:tailEnd type="triangle" w="med" len="med"/>
            </a:ln>
          </p:spPr>
        </p:cxnSp>
        <p:sp>
          <p:nvSpPr>
            <p:cNvPr id="394" name="Google Shape;394;p36"/>
            <p:cNvSpPr txBox="1"/>
            <p:nvPr/>
          </p:nvSpPr>
          <p:spPr>
            <a:xfrm>
              <a:off x="5714200" y="3894161"/>
              <a:ext cx="1271400" cy="648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dirty="0">
                  <a:solidFill>
                    <a:srgbClr val="3F3F3F"/>
                  </a:solidFill>
                  <a:latin typeface="Calibri"/>
                  <a:ea typeface="Calibri"/>
                  <a:cs typeface="Calibri"/>
                  <a:sym typeface="Calibri"/>
                </a:rPr>
                <a:t>PLAN</a:t>
              </a:r>
              <a:endParaRPr sz="1600" dirty="0">
                <a:solidFill>
                  <a:srgbClr val="3F3F3F"/>
                </a:solidFill>
                <a:latin typeface="Calibri"/>
                <a:ea typeface="Calibri"/>
                <a:cs typeface="Calibri"/>
                <a:sym typeface="Calibri"/>
              </a:endParaRPr>
            </a:p>
          </p:txBody>
        </p:sp>
        <p:sp>
          <p:nvSpPr>
            <p:cNvPr id="395" name="Google Shape;395;p36"/>
            <p:cNvSpPr txBox="1"/>
            <p:nvPr/>
          </p:nvSpPr>
          <p:spPr>
            <a:xfrm>
              <a:off x="1803170" y="4173044"/>
              <a:ext cx="1905900" cy="33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dirty="0">
                  <a:solidFill>
                    <a:srgbClr val="3F3F3F"/>
                  </a:solidFill>
                  <a:latin typeface="Calibri"/>
                  <a:ea typeface="Calibri"/>
                  <a:cs typeface="Calibri"/>
                  <a:sym typeface="Calibri"/>
                </a:rPr>
                <a:t>Specialty</a:t>
              </a:r>
              <a:endParaRPr sz="1600" dirty="0">
                <a:solidFill>
                  <a:srgbClr val="3F3F3F"/>
                </a:solidFill>
                <a:latin typeface="Calibri"/>
                <a:ea typeface="Calibri"/>
                <a:cs typeface="Calibri"/>
                <a:sym typeface="Calibri"/>
              </a:endParaRPr>
            </a:p>
          </p:txBody>
        </p:sp>
        <p:sp>
          <p:nvSpPr>
            <p:cNvPr id="397" name="Google Shape;397;p36"/>
            <p:cNvSpPr txBox="1"/>
            <p:nvPr/>
          </p:nvSpPr>
          <p:spPr>
            <a:xfrm>
              <a:off x="3528200" y="1057650"/>
              <a:ext cx="1657800" cy="33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1" dirty="0">
                  <a:solidFill>
                    <a:srgbClr val="3F3F3F"/>
                  </a:solidFill>
                  <a:latin typeface="Calibri"/>
                  <a:ea typeface="Calibri"/>
                  <a:cs typeface="Calibri"/>
                  <a:sym typeface="Calibri"/>
                </a:rPr>
                <a:t>Member</a:t>
              </a:r>
              <a:endParaRPr sz="1600" b="1" dirty="0">
                <a:solidFill>
                  <a:srgbClr val="3F3F3F"/>
                </a:solidFill>
                <a:latin typeface="Calibri"/>
                <a:ea typeface="Calibri"/>
                <a:cs typeface="Calibri"/>
                <a:sym typeface="Calibri"/>
              </a:endParaRPr>
            </a:p>
          </p:txBody>
        </p:sp>
        <p:sp>
          <p:nvSpPr>
            <p:cNvPr id="403" name="Google Shape;403;p36"/>
            <p:cNvSpPr txBox="1"/>
            <p:nvPr/>
          </p:nvSpPr>
          <p:spPr>
            <a:xfrm rot="-1799893">
              <a:off x="2189832" y="1760453"/>
              <a:ext cx="1657889" cy="33318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dirty="0">
                  <a:solidFill>
                    <a:schemeClr val="accent1"/>
                  </a:solidFill>
                  <a:latin typeface="Calibri"/>
                  <a:ea typeface="Calibri"/>
                  <a:cs typeface="Calibri"/>
                  <a:sym typeface="Calibri"/>
                </a:rPr>
                <a:t>H</a:t>
              </a:r>
              <a:r>
                <a:rPr lang="en" dirty="0">
                  <a:solidFill>
                    <a:schemeClr val="accent1"/>
                  </a:solidFill>
                  <a:latin typeface="Calibri"/>
                  <a:ea typeface="Calibri"/>
                  <a:cs typeface="Calibri"/>
                  <a:sym typeface="Calibri"/>
                </a:rPr>
                <a:t>AS_SEEN</a:t>
              </a:r>
              <a:endParaRPr dirty="0">
                <a:solidFill>
                  <a:schemeClr val="accent1"/>
                </a:solidFill>
                <a:latin typeface="Calibri"/>
                <a:ea typeface="Calibri"/>
                <a:cs typeface="Calibri"/>
                <a:sym typeface="Calibri"/>
              </a:endParaRPr>
            </a:p>
          </p:txBody>
        </p:sp>
        <p:sp>
          <p:nvSpPr>
            <p:cNvPr id="404" name="Google Shape;404;p36"/>
            <p:cNvSpPr txBox="1"/>
            <p:nvPr/>
          </p:nvSpPr>
          <p:spPr>
            <a:xfrm rot="3253302">
              <a:off x="4723943" y="2210195"/>
              <a:ext cx="1657962" cy="3500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dirty="0">
                  <a:solidFill>
                    <a:schemeClr val="accent1"/>
                  </a:solidFill>
                  <a:latin typeface="Calibri"/>
                  <a:ea typeface="Calibri"/>
                  <a:cs typeface="Calibri"/>
                  <a:sym typeface="Calibri"/>
                </a:rPr>
                <a:t>HAS_PLAN</a:t>
              </a:r>
              <a:endParaRPr dirty="0">
                <a:solidFill>
                  <a:schemeClr val="accent1"/>
                </a:solidFill>
                <a:latin typeface="Calibri"/>
                <a:ea typeface="Calibri"/>
                <a:cs typeface="Calibri"/>
                <a:sym typeface="Calibri"/>
              </a:endParaRPr>
            </a:p>
          </p:txBody>
        </p:sp>
        <p:sp>
          <p:nvSpPr>
            <p:cNvPr id="405" name="Google Shape;405;p36"/>
            <p:cNvSpPr txBox="1"/>
            <p:nvPr/>
          </p:nvSpPr>
          <p:spPr>
            <a:xfrm>
              <a:off x="2224913" y="2674194"/>
              <a:ext cx="1657800" cy="333300"/>
            </a:xfrm>
            <a:prstGeom prst="rect">
              <a:avLst/>
            </a:prstGeom>
            <a:noFill/>
            <a:ln>
              <a:noFill/>
            </a:ln>
          </p:spPr>
          <p:txBody>
            <a:bodyPr spcFirstLastPara="1" wrap="square" lIns="91425" tIns="45700" rIns="91425" bIns="45700" anchor="t" anchorCtr="0">
              <a:noAutofit/>
            </a:bodyPr>
            <a:lstStyle/>
            <a:p>
              <a:pPr algn="ctr"/>
              <a:r>
                <a:rPr lang="en-US" dirty="0">
                  <a:solidFill>
                    <a:schemeClr val="accent1"/>
                  </a:solidFill>
                  <a:ea typeface="Calibri"/>
                  <a:cs typeface="Calibri"/>
                  <a:sym typeface="Calibri"/>
                </a:rPr>
                <a:t>HAS_SEEN</a:t>
              </a:r>
            </a:p>
          </p:txBody>
        </p:sp>
        <p:sp>
          <p:nvSpPr>
            <p:cNvPr id="406" name="Google Shape;406;p36"/>
            <p:cNvSpPr txBox="1"/>
            <p:nvPr/>
          </p:nvSpPr>
          <p:spPr>
            <a:xfrm>
              <a:off x="4159538" y="3656419"/>
              <a:ext cx="1657800" cy="33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a:solidFill>
                    <a:srgbClr val="F55B0D"/>
                  </a:solidFill>
                  <a:latin typeface="Calibri"/>
                  <a:ea typeface="Calibri"/>
                  <a:cs typeface="Calibri"/>
                  <a:sym typeface="Calibri"/>
                </a:rPr>
                <a:t>recommended</a:t>
              </a:r>
              <a:endParaRPr>
                <a:solidFill>
                  <a:srgbClr val="F55B0D"/>
                </a:solidFill>
                <a:latin typeface="Calibri"/>
                <a:ea typeface="Calibri"/>
                <a:cs typeface="Calibri"/>
                <a:sym typeface="Calibri"/>
              </a:endParaRPr>
            </a:p>
          </p:txBody>
        </p:sp>
        <p:sp>
          <p:nvSpPr>
            <p:cNvPr id="407" name="Google Shape;407;p36"/>
            <p:cNvSpPr txBox="1"/>
            <p:nvPr/>
          </p:nvSpPr>
          <p:spPr>
            <a:xfrm>
              <a:off x="326275" y="3419125"/>
              <a:ext cx="1657800" cy="33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dirty="0">
                  <a:solidFill>
                    <a:srgbClr val="B45F06"/>
                  </a:solidFill>
                  <a:latin typeface="Calibri"/>
                  <a:ea typeface="Calibri"/>
                  <a:cs typeface="Calibri"/>
                  <a:sym typeface="Calibri"/>
                </a:rPr>
                <a:t>HAS_SPECIALTY</a:t>
              </a:r>
              <a:endParaRPr dirty="0">
                <a:solidFill>
                  <a:srgbClr val="B45F06"/>
                </a:solidFill>
                <a:latin typeface="Calibri"/>
                <a:ea typeface="Calibri"/>
                <a:cs typeface="Calibri"/>
                <a:sym typeface="Calibri"/>
              </a:endParaRPr>
            </a:p>
          </p:txBody>
        </p:sp>
      </p:grpSp>
      <p:sp>
        <p:nvSpPr>
          <p:cNvPr id="31" name="Google Shape;397;p36">
            <a:extLst>
              <a:ext uri="{FF2B5EF4-FFF2-40B4-BE49-F238E27FC236}">
                <a16:creationId xmlns:a16="http://schemas.microsoft.com/office/drawing/2014/main" id="{F25C7457-90EC-1D4A-AE2C-3C27958DC431}"/>
              </a:ext>
            </a:extLst>
          </p:cNvPr>
          <p:cNvSpPr txBox="1"/>
          <p:nvPr/>
        </p:nvSpPr>
        <p:spPr>
          <a:xfrm>
            <a:off x="3071169" y="1991975"/>
            <a:ext cx="1657800" cy="33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1" dirty="0">
                <a:solidFill>
                  <a:srgbClr val="3F3F3F"/>
                </a:solidFill>
                <a:latin typeface="Calibri"/>
                <a:ea typeface="Calibri"/>
                <a:cs typeface="Calibri"/>
                <a:sym typeface="Calibri"/>
              </a:rPr>
              <a:t>Member</a:t>
            </a:r>
            <a:endParaRPr sz="1600" b="1" dirty="0">
              <a:solidFill>
                <a:srgbClr val="3F3F3F"/>
              </a:solidFill>
              <a:latin typeface="Calibri"/>
              <a:ea typeface="Calibri"/>
              <a:cs typeface="Calibri"/>
              <a:sym typeface="Calibri"/>
            </a:endParaRPr>
          </a:p>
        </p:txBody>
      </p:sp>
      <p:sp>
        <p:nvSpPr>
          <p:cNvPr id="32" name="Google Shape;404;p36">
            <a:extLst>
              <a:ext uri="{FF2B5EF4-FFF2-40B4-BE49-F238E27FC236}">
                <a16:creationId xmlns:a16="http://schemas.microsoft.com/office/drawing/2014/main" id="{CAAA5129-DC39-9347-B874-91DCEFD0A622}"/>
              </a:ext>
            </a:extLst>
          </p:cNvPr>
          <p:cNvSpPr txBox="1"/>
          <p:nvPr/>
        </p:nvSpPr>
        <p:spPr>
          <a:xfrm rot="1834582">
            <a:off x="3875929" y="2945436"/>
            <a:ext cx="1657962" cy="35003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dirty="0">
                <a:solidFill>
                  <a:schemeClr val="accent1"/>
                </a:solidFill>
                <a:latin typeface="Calibri"/>
                <a:ea typeface="Calibri"/>
                <a:cs typeface="Calibri"/>
                <a:sym typeface="Calibri"/>
              </a:rPr>
              <a:t>HAS_PLAN</a:t>
            </a:r>
            <a:endParaRPr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340826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7150" y="838325"/>
            <a:ext cx="3395075" cy="1955926"/>
          </a:xfrm>
          <a:prstGeom prst="rect">
            <a:avLst/>
          </a:prstGeom>
          <a:noFill/>
          <a:ln w="9525" cap="flat" cmpd="sng">
            <a:solidFill>
              <a:schemeClr val="dk2"/>
            </a:solidFill>
            <a:prstDash val="solid"/>
            <a:round/>
            <a:headEnd type="none" w="sm" len="sm"/>
            <a:tailEnd type="none" w="sm" len="sm"/>
          </a:ln>
        </p:spPr>
      </p:pic>
      <p:sp>
        <p:nvSpPr>
          <p:cNvPr id="2" name="Title 1">
            <a:extLst>
              <a:ext uri="{FF2B5EF4-FFF2-40B4-BE49-F238E27FC236}">
                <a16:creationId xmlns:a16="http://schemas.microsoft.com/office/drawing/2014/main" id="{CAC33BB7-65E6-584C-AA5C-EB19694CBA13}"/>
              </a:ext>
            </a:extLst>
          </p:cNvPr>
          <p:cNvSpPr>
            <a:spLocks noGrp="1"/>
          </p:cNvSpPr>
          <p:nvPr>
            <p:ph type="title"/>
          </p:nvPr>
        </p:nvSpPr>
        <p:spPr>
          <a:xfrm>
            <a:off x="11163" y="209550"/>
            <a:ext cx="7380237" cy="533400"/>
          </a:xfrm>
          <a:solidFill>
            <a:schemeClr val="bg1"/>
          </a:solidFill>
        </p:spPr>
        <p:txBody>
          <a:bodyPr/>
          <a:lstStyle/>
          <a:p>
            <a:r>
              <a:rPr lang="en" dirty="0">
                <a:solidFill>
                  <a:schemeClr val="accent6"/>
                </a:solidFill>
              </a:rPr>
              <a:t>Exploring Data - Tools</a:t>
            </a:r>
            <a:endParaRPr lang="en-US" dirty="0">
              <a:solidFill>
                <a:schemeClr val="accent6"/>
              </a:solidFill>
            </a:endParaRPr>
          </a:p>
        </p:txBody>
      </p:sp>
      <p:sp>
        <p:nvSpPr>
          <p:cNvPr id="414" name="Google Shape;414;p37"/>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31</a:t>
            </a:fld>
            <a:endParaRPr>
              <a:latin typeface="Proxima Nova"/>
              <a:ea typeface="Proxima Nova"/>
              <a:cs typeface="Proxima Nova"/>
              <a:sym typeface="Proxima Nova"/>
            </a:endParaRPr>
          </a:p>
        </p:txBody>
      </p:sp>
      <p:sp>
        <p:nvSpPr>
          <p:cNvPr id="415" name="Google Shape;415;p37"/>
          <p:cNvSpPr txBox="1"/>
          <p:nvPr/>
        </p:nvSpPr>
        <p:spPr>
          <a:xfrm>
            <a:off x="568425" y="4130100"/>
            <a:ext cx="1883400" cy="46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Calibri"/>
                <a:ea typeface="Calibri"/>
                <a:cs typeface="Calibri"/>
                <a:sym typeface="Calibri"/>
              </a:rPr>
              <a:t>DB Tools</a:t>
            </a:r>
            <a:endParaRPr sz="2000">
              <a:solidFill>
                <a:schemeClr val="dk1"/>
              </a:solidFill>
              <a:latin typeface="Calibri"/>
              <a:ea typeface="Calibri"/>
              <a:cs typeface="Calibri"/>
              <a:sym typeface="Calibri"/>
            </a:endParaRPr>
          </a:p>
        </p:txBody>
      </p:sp>
      <p:grpSp>
        <p:nvGrpSpPr>
          <p:cNvPr id="416" name="Google Shape;416;p37"/>
          <p:cNvGrpSpPr/>
          <p:nvPr/>
        </p:nvGrpSpPr>
        <p:grpSpPr>
          <a:xfrm>
            <a:off x="5152614" y="714500"/>
            <a:ext cx="3951761" cy="3260200"/>
            <a:chOff x="4764014" y="-9850"/>
            <a:chExt cx="3951761" cy="3260200"/>
          </a:xfrm>
        </p:grpSpPr>
        <p:sp>
          <p:nvSpPr>
            <p:cNvPr id="417" name="Google Shape;417;p37"/>
            <p:cNvSpPr txBox="1"/>
            <p:nvPr/>
          </p:nvSpPr>
          <p:spPr>
            <a:xfrm>
              <a:off x="5935113" y="2781750"/>
              <a:ext cx="2505600" cy="46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Calibri"/>
                  <a:ea typeface="Calibri"/>
                  <a:cs typeface="Calibri"/>
                  <a:sym typeface="Calibri"/>
                </a:rPr>
                <a:t>Linkurious Enterprise</a:t>
              </a:r>
              <a:endParaRPr sz="2000">
                <a:solidFill>
                  <a:schemeClr val="dk1"/>
                </a:solidFill>
                <a:latin typeface="Calibri"/>
                <a:ea typeface="Calibri"/>
                <a:cs typeface="Calibri"/>
                <a:sym typeface="Calibri"/>
              </a:endParaRPr>
            </a:p>
          </p:txBody>
        </p:sp>
        <p:pic>
          <p:nvPicPr>
            <p:cNvPr id="418" name="Google Shape;418;p3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764014" y="-9850"/>
              <a:ext cx="3951761" cy="2891477"/>
            </a:xfrm>
            <a:prstGeom prst="rect">
              <a:avLst/>
            </a:prstGeom>
            <a:noFill/>
            <a:ln>
              <a:noFill/>
            </a:ln>
          </p:spPr>
        </p:pic>
      </p:grpSp>
      <p:sp>
        <p:nvSpPr>
          <p:cNvPr id="419" name="Google Shape;419;p37"/>
          <p:cNvSpPr txBox="1"/>
          <p:nvPr/>
        </p:nvSpPr>
        <p:spPr>
          <a:xfrm>
            <a:off x="3771280" y="4457500"/>
            <a:ext cx="1883400" cy="468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chemeClr val="dk1"/>
                </a:solidFill>
                <a:latin typeface="Calibri"/>
                <a:ea typeface="Calibri"/>
                <a:cs typeface="Calibri"/>
                <a:sym typeface="Calibri"/>
              </a:rPr>
              <a:t>R / Python</a:t>
            </a:r>
            <a:endParaRPr sz="2000">
              <a:solidFill>
                <a:schemeClr val="dk1"/>
              </a:solidFill>
              <a:latin typeface="Calibri"/>
              <a:ea typeface="Calibri"/>
              <a:cs typeface="Calibri"/>
              <a:sym typeface="Calibri"/>
            </a:endParaRPr>
          </a:p>
        </p:txBody>
      </p:sp>
      <p:pic>
        <p:nvPicPr>
          <p:cNvPr id="420" name="Google Shape;420;p37"/>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109725" y="1901986"/>
            <a:ext cx="2228127" cy="2228117"/>
          </a:xfrm>
          <a:prstGeom prst="rect">
            <a:avLst/>
          </a:prstGeom>
          <a:noFill/>
          <a:ln w="9525" cap="flat" cmpd="sng">
            <a:solidFill>
              <a:srgbClr val="999999"/>
            </a:solidFill>
            <a:prstDash val="solid"/>
            <a:round/>
            <a:headEnd type="none" w="sm" len="sm"/>
            <a:tailEnd type="none" w="sm" len="sm"/>
          </a:ln>
        </p:spPr>
      </p:pic>
      <p:pic>
        <p:nvPicPr>
          <p:cNvPr id="421" name="Google Shape;421;p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615588" y="1584403"/>
            <a:ext cx="3794975" cy="2863300"/>
          </a:xfrm>
          <a:prstGeom prst="rect">
            <a:avLst/>
          </a:prstGeom>
          <a:noFill/>
          <a:ln>
            <a:noFill/>
          </a:ln>
        </p:spPr>
      </p:pic>
    </p:spTree>
    <p:extLst>
      <p:ext uri="{BB962C8B-B14F-4D97-AF65-F5344CB8AC3E}">
        <p14:creationId xmlns:p14="http://schemas.microsoft.com/office/powerpoint/2010/main" val="3885731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title"/>
          </p:nvPr>
        </p:nvSpPr>
        <p:spPr>
          <a:xfrm>
            <a:off x="758075" y="2150850"/>
            <a:ext cx="8385900" cy="841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a:t>3. Determine the Most Effective</a:t>
            </a:r>
            <a:endParaRPr/>
          </a:p>
          <a:p>
            <a:pPr marL="0" lvl="0" indent="0" algn="l" rtl="0">
              <a:lnSpc>
                <a:spcPct val="115000"/>
              </a:lnSpc>
              <a:spcBef>
                <a:spcPts val="0"/>
              </a:spcBef>
              <a:spcAft>
                <a:spcPts val="0"/>
              </a:spcAft>
              <a:buClr>
                <a:schemeClr val="dk1"/>
              </a:buClr>
              <a:buSzPts val="1100"/>
              <a:buFont typeface="Arial"/>
              <a:buNone/>
            </a:pPr>
            <a:r>
              <a:rPr lang="en"/>
              <a:t>    Presentation</a:t>
            </a:r>
            <a:endParaRPr/>
          </a:p>
        </p:txBody>
      </p:sp>
      <p:sp>
        <p:nvSpPr>
          <p:cNvPr id="427" name="Google Shape;42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32</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455041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14B191D9-CCF3-8446-BD75-0C16EA7A5620}"/>
              </a:ext>
            </a:extLst>
          </p:cNvPr>
          <p:cNvSpPr>
            <a:spLocks noGrp="1"/>
          </p:cNvSpPr>
          <p:nvPr>
            <p:ph type="title"/>
          </p:nvPr>
        </p:nvSpPr>
        <p:spPr>
          <a:xfrm>
            <a:off x="67176" y="179337"/>
            <a:ext cx="7380237" cy="490763"/>
          </a:xfrm>
        </p:spPr>
        <p:txBody>
          <a:bodyPr/>
          <a:lstStyle/>
          <a:p>
            <a:r>
              <a:rPr lang="en" dirty="0"/>
              <a:t>Determine the best presentation</a:t>
            </a:r>
            <a:endParaRPr lang="en-US" dirty="0"/>
          </a:p>
        </p:txBody>
      </p:sp>
      <p:sp>
        <p:nvSpPr>
          <p:cNvPr id="432" name="Google Shape;432;p39"/>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33</a:t>
            </a:fld>
            <a:endParaRPr>
              <a:latin typeface="Proxima Nova"/>
              <a:ea typeface="Proxima Nova"/>
              <a:cs typeface="Proxima Nova"/>
              <a:sym typeface="Proxima Nova"/>
            </a:endParaRPr>
          </a:p>
        </p:txBody>
      </p:sp>
      <p:cxnSp>
        <p:nvCxnSpPr>
          <p:cNvPr id="435" name="Google Shape;435;p39"/>
          <p:cNvCxnSpPr/>
          <p:nvPr/>
        </p:nvCxnSpPr>
        <p:spPr>
          <a:xfrm>
            <a:off x="663138" y="1055550"/>
            <a:ext cx="7803600" cy="0"/>
          </a:xfrm>
          <a:prstGeom prst="straightConnector1">
            <a:avLst/>
          </a:prstGeom>
          <a:noFill/>
          <a:ln w="28575" cap="flat" cmpd="sng">
            <a:solidFill>
              <a:schemeClr val="accent6"/>
            </a:solidFill>
            <a:prstDash val="solid"/>
            <a:round/>
            <a:headEnd type="none" w="med" len="med"/>
            <a:tailEnd type="none" w="med" len="med"/>
          </a:ln>
        </p:spPr>
      </p:cxnSp>
      <p:sp>
        <p:nvSpPr>
          <p:cNvPr id="436" name="Google Shape;436;p39"/>
          <p:cNvSpPr/>
          <p:nvPr/>
        </p:nvSpPr>
        <p:spPr>
          <a:xfrm>
            <a:off x="579088" y="9715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2530017" y="9715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8382802" y="9715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4480945" y="9715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txBox="1"/>
          <p:nvPr/>
        </p:nvSpPr>
        <p:spPr>
          <a:xfrm>
            <a:off x="11163" y="11645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441" name="Google Shape;441;p39"/>
          <p:cNvSpPr txBox="1"/>
          <p:nvPr/>
        </p:nvSpPr>
        <p:spPr>
          <a:xfrm>
            <a:off x="7778463" y="11645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442" name="Google Shape;442;p39"/>
          <p:cNvSpPr txBox="1"/>
          <p:nvPr/>
        </p:nvSpPr>
        <p:spPr>
          <a:xfrm>
            <a:off x="3869613" y="116455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443" name="Google Shape;443;p39"/>
          <p:cNvSpPr txBox="1"/>
          <p:nvPr/>
        </p:nvSpPr>
        <p:spPr>
          <a:xfrm>
            <a:off x="1862688" y="116455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444" name="Google Shape;444;p39"/>
          <p:cNvSpPr/>
          <p:nvPr/>
        </p:nvSpPr>
        <p:spPr>
          <a:xfrm>
            <a:off x="6431874" y="9715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9"/>
          <p:cNvSpPr txBox="1"/>
          <p:nvPr/>
        </p:nvSpPr>
        <p:spPr>
          <a:xfrm>
            <a:off x="5618013" y="116455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sp>
        <p:nvSpPr>
          <p:cNvPr id="447" name="Google Shape;447;p39"/>
          <p:cNvSpPr txBox="1"/>
          <p:nvPr/>
        </p:nvSpPr>
        <p:spPr>
          <a:xfrm>
            <a:off x="579088" y="1756060"/>
            <a:ext cx="7616700" cy="11966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alibri"/>
                <a:ea typeface="Calibri"/>
                <a:cs typeface="Calibri"/>
                <a:sym typeface="Calibri"/>
              </a:rPr>
              <a:t>Graph data is complex, but how much complexity do you need to expose to the user?</a:t>
            </a:r>
            <a:endParaRPr sz="3000" dirty="0">
              <a:latin typeface="Calibri"/>
              <a:ea typeface="Calibri"/>
              <a:cs typeface="Calibri"/>
              <a:sym typeface="Calibri"/>
            </a:endParaRPr>
          </a:p>
        </p:txBody>
      </p:sp>
      <p:sp>
        <p:nvSpPr>
          <p:cNvPr id="448" name="Google Shape;448;p39"/>
          <p:cNvSpPr/>
          <p:nvPr/>
        </p:nvSpPr>
        <p:spPr>
          <a:xfrm>
            <a:off x="4052250" y="3362959"/>
            <a:ext cx="1039500" cy="1039500"/>
          </a:xfrm>
          <a:prstGeom prst="octagon">
            <a:avLst>
              <a:gd name="adj" fmla="val 29289"/>
            </a:avLst>
          </a:prstGeom>
          <a:solidFill>
            <a:srgbClr val="CC0000"/>
          </a:solid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9" name="Google Shape;449;p3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05658" y="3080800"/>
            <a:ext cx="2648130" cy="1756200"/>
          </a:xfrm>
          <a:prstGeom prst="rect">
            <a:avLst/>
          </a:prstGeom>
          <a:noFill/>
          <a:ln>
            <a:noFill/>
          </a:ln>
        </p:spPr>
      </p:pic>
    </p:spTree>
    <p:extLst>
      <p:ext uri="{BB962C8B-B14F-4D97-AF65-F5344CB8AC3E}">
        <p14:creationId xmlns:p14="http://schemas.microsoft.com/office/powerpoint/2010/main" val="293232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2" name="Title 1">
            <a:extLst>
              <a:ext uri="{FF2B5EF4-FFF2-40B4-BE49-F238E27FC236}">
                <a16:creationId xmlns:a16="http://schemas.microsoft.com/office/drawing/2014/main" id="{D50302E0-B50A-8240-8408-82538FAEB726}"/>
              </a:ext>
            </a:extLst>
          </p:cNvPr>
          <p:cNvSpPr>
            <a:spLocks noGrp="1"/>
          </p:cNvSpPr>
          <p:nvPr>
            <p:ph type="title"/>
          </p:nvPr>
        </p:nvSpPr>
        <p:spPr>
          <a:xfrm>
            <a:off x="11163" y="209550"/>
            <a:ext cx="7380237" cy="533400"/>
          </a:xfrm>
        </p:spPr>
        <p:txBody>
          <a:bodyPr/>
          <a:lstStyle/>
          <a:p>
            <a:r>
              <a:rPr lang="en" dirty="0"/>
              <a:t>Determine the best visualization</a:t>
            </a:r>
            <a:endParaRPr lang="en-US" dirty="0"/>
          </a:p>
        </p:txBody>
      </p:sp>
      <p:sp>
        <p:nvSpPr>
          <p:cNvPr id="454" name="Google Shape;454;p40"/>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34</a:t>
            </a:fld>
            <a:endParaRPr>
              <a:latin typeface="Proxima Nova"/>
              <a:ea typeface="Proxima Nova"/>
              <a:cs typeface="Proxima Nova"/>
              <a:sym typeface="Proxima Nova"/>
            </a:endParaRPr>
          </a:p>
        </p:txBody>
      </p:sp>
      <p:sp>
        <p:nvSpPr>
          <p:cNvPr id="455" name="Google Shape;455;p40"/>
          <p:cNvSpPr txBox="1"/>
          <p:nvPr/>
        </p:nvSpPr>
        <p:spPr>
          <a:xfrm>
            <a:off x="298575" y="1640327"/>
            <a:ext cx="8258100" cy="19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Calibri"/>
                <a:ea typeface="Calibri"/>
                <a:cs typeface="Calibri"/>
                <a:sym typeface="Calibri"/>
              </a:rPr>
              <a:t>Answer 2 Questions:</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Is my information conceptual or data-driven?</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Are my visuals meant to be declarative or exploratory?</a:t>
            </a:r>
            <a:endParaRPr sz="1800">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None/>
            </a:pPr>
            <a:r>
              <a:rPr lang="en" sz="1800">
                <a:latin typeface="Calibri"/>
                <a:ea typeface="Calibri"/>
                <a:cs typeface="Calibri"/>
                <a:sym typeface="Calibri"/>
              </a:rPr>
              <a:t>  </a:t>
            </a:r>
            <a:endParaRPr sz="1800">
              <a:latin typeface="Calibri"/>
              <a:ea typeface="Calibri"/>
              <a:cs typeface="Calibri"/>
              <a:sym typeface="Calibri"/>
            </a:endParaRPr>
          </a:p>
          <a:p>
            <a:pPr marL="0" lvl="0" indent="0" algn="l" rtl="0">
              <a:lnSpc>
                <a:spcPct val="150000"/>
              </a:lnSpc>
              <a:spcBef>
                <a:spcPts val="0"/>
              </a:spcBef>
              <a:spcAft>
                <a:spcPts val="0"/>
              </a:spcAft>
              <a:buNone/>
            </a:pPr>
            <a:endParaRPr sz="2400">
              <a:latin typeface="Calibri"/>
              <a:ea typeface="Calibri"/>
              <a:cs typeface="Calibri"/>
              <a:sym typeface="Calibri"/>
            </a:endParaRPr>
          </a:p>
          <a:p>
            <a:pPr marL="0" lvl="0" indent="0" algn="l" rtl="0">
              <a:lnSpc>
                <a:spcPct val="150000"/>
              </a:lnSpc>
              <a:spcBef>
                <a:spcPts val="0"/>
              </a:spcBef>
              <a:spcAft>
                <a:spcPts val="0"/>
              </a:spcAft>
              <a:buNone/>
            </a:pPr>
            <a:endParaRPr sz="2400">
              <a:solidFill>
                <a:srgbClr val="000000"/>
              </a:solidFill>
              <a:latin typeface="Calibri"/>
              <a:ea typeface="Calibri"/>
              <a:cs typeface="Calibri"/>
              <a:sym typeface="Calibri"/>
            </a:endParaRPr>
          </a:p>
          <a:p>
            <a:pPr marL="0" lvl="0" indent="0" algn="l" rtl="0">
              <a:spcBef>
                <a:spcPts val="0"/>
              </a:spcBef>
              <a:spcAft>
                <a:spcPts val="0"/>
              </a:spcAft>
              <a:buNone/>
            </a:pPr>
            <a:endParaRPr sz="2800">
              <a:solidFill>
                <a:srgbClr val="000000"/>
              </a:solidFill>
              <a:latin typeface="Calibri"/>
              <a:ea typeface="Calibri"/>
              <a:cs typeface="Calibri"/>
              <a:sym typeface="Calibri"/>
            </a:endParaRPr>
          </a:p>
          <a:p>
            <a:pPr marL="0" lvl="0" indent="0" algn="l" rtl="0">
              <a:spcBef>
                <a:spcPts val="0"/>
              </a:spcBef>
              <a:spcAft>
                <a:spcPts val="0"/>
              </a:spcAft>
              <a:buNone/>
            </a:pPr>
            <a:endParaRPr sz="2800">
              <a:solidFill>
                <a:srgbClr val="000000"/>
              </a:solidFill>
              <a:latin typeface="Calibri"/>
              <a:ea typeface="Calibri"/>
              <a:cs typeface="Calibri"/>
              <a:sym typeface="Calibri"/>
            </a:endParaRPr>
          </a:p>
        </p:txBody>
      </p:sp>
      <p:cxnSp>
        <p:nvCxnSpPr>
          <p:cNvPr id="458" name="Google Shape;458;p40"/>
          <p:cNvCxnSpPr/>
          <p:nvPr/>
        </p:nvCxnSpPr>
        <p:spPr>
          <a:xfrm>
            <a:off x="651975" y="854450"/>
            <a:ext cx="7803600" cy="0"/>
          </a:xfrm>
          <a:prstGeom prst="straightConnector1">
            <a:avLst/>
          </a:prstGeom>
          <a:noFill/>
          <a:ln w="28575" cap="flat" cmpd="sng">
            <a:solidFill>
              <a:schemeClr val="accent6"/>
            </a:solidFill>
            <a:prstDash val="solid"/>
            <a:round/>
            <a:headEnd type="none" w="med" len="med"/>
            <a:tailEnd type="none" w="med" len="med"/>
          </a:ln>
        </p:spPr>
      </p:cxnSp>
      <p:sp>
        <p:nvSpPr>
          <p:cNvPr id="459" name="Google Shape;459;p40"/>
          <p:cNvSpPr/>
          <p:nvPr/>
        </p:nvSpPr>
        <p:spPr>
          <a:xfrm>
            <a:off x="567925"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2518854"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8371639" y="770450"/>
            <a:ext cx="168000" cy="168000"/>
          </a:xfrm>
          <a:prstGeom prst="ellipse">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4469782"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txBox="1"/>
          <p:nvPr/>
        </p:nvSpPr>
        <p:spPr>
          <a:xfrm>
            <a:off x="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464" name="Google Shape;464;p40"/>
          <p:cNvSpPr txBox="1"/>
          <p:nvPr/>
        </p:nvSpPr>
        <p:spPr>
          <a:xfrm>
            <a:off x="7767300" y="96345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465" name="Google Shape;465;p40"/>
          <p:cNvSpPr txBox="1"/>
          <p:nvPr/>
        </p:nvSpPr>
        <p:spPr>
          <a:xfrm>
            <a:off x="3858450" y="96345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466" name="Google Shape;466;p40"/>
          <p:cNvSpPr txBox="1"/>
          <p:nvPr/>
        </p:nvSpPr>
        <p:spPr>
          <a:xfrm>
            <a:off x="1851525" y="96345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467" name="Google Shape;467;p40"/>
          <p:cNvSpPr/>
          <p:nvPr/>
        </p:nvSpPr>
        <p:spPr>
          <a:xfrm>
            <a:off x="6420711" y="770450"/>
            <a:ext cx="168000" cy="168000"/>
          </a:xfrm>
          <a:prstGeom prst="ellipse">
            <a:avLst/>
          </a:prstGeom>
          <a:solidFill>
            <a:srgbClr val="FFC000"/>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txBox="1"/>
          <p:nvPr/>
        </p:nvSpPr>
        <p:spPr>
          <a:xfrm>
            <a:off x="5606850" y="96345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spTree>
    <p:extLst>
      <p:ext uri="{BB962C8B-B14F-4D97-AF65-F5344CB8AC3E}">
        <p14:creationId xmlns:p14="http://schemas.microsoft.com/office/powerpoint/2010/main" val="3189689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6" name="Google Shape;476;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6"/>
                </a:solidFill>
              </a:rPr>
              <a:t>Determine the best visualization</a:t>
            </a:r>
            <a:endParaRPr sz="2400" dirty="0">
              <a:solidFill>
                <a:schemeClr val="accent6"/>
              </a:solidFill>
            </a:endParaRPr>
          </a:p>
        </p:txBody>
      </p:sp>
      <p:sp>
        <p:nvSpPr>
          <p:cNvPr id="474" name="Google Shape;474;p41"/>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35</a:t>
            </a:fld>
            <a:endParaRPr>
              <a:latin typeface="Proxima Nova"/>
              <a:ea typeface="Proxima Nova"/>
              <a:cs typeface="Proxima Nova"/>
              <a:sym typeface="Proxima Nova"/>
            </a:endParaRPr>
          </a:p>
        </p:txBody>
      </p:sp>
      <p:sp>
        <p:nvSpPr>
          <p:cNvPr id="475" name="Google Shape;475;p41"/>
          <p:cNvSpPr txBox="1"/>
          <p:nvPr/>
        </p:nvSpPr>
        <p:spPr>
          <a:xfrm>
            <a:off x="79250" y="4415175"/>
            <a:ext cx="8258100" cy="4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hlink"/>
                </a:solidFill>
                <a:hlinkClick r:id="rId3"/>
              </a:rPr>
              <a:t>Good Charts</a:t>
            </a:r>
            <a:endParaRPr/>
          </a:p>
        </p:txBody>
      </p:sp>
      <p:grpSp>
        <p:nvGrpSpPr>
          <p:cNvPr id="477" name="Google Shape;477;p41"/>
          <p:cNvGrpSpPr/>
          <p:nvPr/>
        </p:nvGrpSpPr>
        <p:grpSpPr>
          <a:xfrm>
            <a:off x="0" y="770450"/>
            <a:ext cx="9144000" cy="812800"/>
            <a:chOff x="0" y="2328100"/>
            <a:chExt cx="9144000" cy="812800"/>
          </a:xfrm>
        </p:grpSpPr>
        <p:cxnSp>
          <p:nvCxnSpPr>
            <p:cNvPr id="478" name="Google Shape;478;p41"/>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479" name="Google Shape;479;p41"/>
            <p:cNvSpPr/>
            <p:nvPr/>
          </p:nvSpPr>
          <p:spPr>
            <a:xfrm>
              <a:off x="567925"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1"/>
            <p:cNvSpPr/>
            <p:nvPr/>
          </p:nvSpPr>
          <p:spPr>
            <a:xfrm>
              <a:off x="2518854"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1"/>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1"/>
            <p:cNvSpPr/>
            <p:nvPr/>
          </p:nvSpPr>
          <p:spPr>
            <a:xfrm>
              <a:off x="4469782"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1"/>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484" name="Google Shape;484;p41"/>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485" name="Google Shape;485;p41"/>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486" name="Google Shape;486;p41"/>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487" name="Google Shape;487;p41"/>
            <p:cNvSpPr/>
            <p:nvPr/>
          </p:nvSpPr>
          <p:spPr>
            <a:xfrm>
              <a:off x="6420711"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1"/>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cxnSp>
        <p:nvCxnSpPr>
          <p:cNvPr id="489" name="Google Shape;489;p41"/>
          <p:cNvCxnSpPr/>
          <p:nvPr/>
        </p:nvCxnSpPr>
        <p:spPr>
          <a:xfrm>
            <a:off x="0" y="1544257"/>
            <a:ext cx="9151200" cy="0"/>
          </a:xfrm>
          <a:prstGeom prst="straightConnector1">
            <a:avLst/>
          </a:prstGeom>
          <a:noFill/>
          <a:ln w="9525" cap="flat" cmpd="sng">
            <a:solidFill>
              <a:schemeClr val="dk2"/>
            </a:solidFill>
            <a:prstDash val="solid"/>
            <a:round/>
            <a:headEnd type="none" w="med" len="med"/>
            <a:tailEnd type="none" w="med" len="med"/>
          </a:ln>
        </p:spPr>
      </p:cxnSp>
      <p:grpSp>
        <p:nvGrpSpPr>
          <p:cNvPr id="490" name="Google Shape;490;p41"/>
          <p:cNvGrpSpPr/>
          <p:nvPr/>
        </p:nvGrpSpPr>
        <p:grpSpPr>
          <a:xfrm>
            <a:off x="375359" y="1564120"/>
            <a:ext cx="7963472" cy="3030671"/>
            <a:chOff x="-208779" y="618804"/>
            <a:chExt cx="7963472" cy="3030671"/>
          </a:xfrm>
        </p:grpSpPr>
        <p:sp>
          <p:nvSpPr>
            <p:cNvPr id="491" name="Google Shape;491;p41"/>
            <p:cNvSpPr txBox="1"/>
            <p:nvPr/>
          </p:nvSpPr>
          <p:spPr>
            <a:xfrm>
              <a:off x="1127725" y="2032102"/>
              <a:ext cx="30000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Idea Generation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Validate ideas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Creative, free flowing</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wireframe / design </a:t>
              </a:r>
              <a:endParaRPr sz="1200">
                <a:solidFill>
                  <a:srgbClr val="000000"/>
                </a:solidFill>
                <a:latin typeface="Calibri"/>
                <a:ea typeface="Calibri"/>
                <a:cs typeface="Calibri"/>
                <a:sym typeface="Calibri"/>
              </a:endParaRPr>
            </a:p>
          </p:txBody>
        </p:sp>
        <p:sp>
          <p:nvSpPr>
            <p:cNvPr id="492" name="Google Shape;492;p41"/>
            <p:cNvSpPr txBox="1"/>
            <p:nvPr/>
          </p:nvSpPr>
          <p:spPr>
            <a:xfrm>
              <a:off x="3975275" y="1084438"/>
              <a:ext cx="27816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Standard Data Visualization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Conventional, static </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Structured, simple data</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affirm or set context</a:t>
              </a:r>
              <a:endParaRPr sz="1200">
                <a:solidFill>
                  <a:srgbClr val="000000"/>
                </a:solidFill>
                <a:latin typeface="Calibri"/>
                <a:ea typeface="Calibri"/>
                <a:cs typeface="Calibri"/>
                <a:sym typeface="Calibri"/>
              </a:endParaRPr>
            </a:p>
          </p:txBody>
        </p:sp>
        <p:sp>
          <p:nvSpPr>
            <p:cNvPr id="493" name="Google Shape;493;p41"/>
            <p:cNvSpPr txBox="1"/>
            <p:nvPr/>
          </p:nvSpPr>
          <p:spPr>
            <a:xfrm>
              <a:off x="4127723" y="2100839"/>
              <a:ext cx="29505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Data Exploration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Trend spotting, deep analysis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Network diagram, 3D+</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for trend spotting, deep analysis</a:t>
              </a:r>
              <a:endParaRPr sz="1200">
                <a:solidFill>
                  <a:srgbClr val="000000"/>
                </a:solidFill>
                <a:latin typeface="Calibri"/>
                <a:ea typeface="Calibri"/>
                <a:cs typeface="Calibri"/>
                <a:sym typeface="Calibri"/>
              </a:endParaRPr>
            </a:p>
          </p:txBody>
        </p:sp>
        <p:sp>
          <p:nvSpPr>
            <p:cNvPr id="494" name="Google Shape;494;p41"/>
            <p:cNvSpPr txBox="1"/>
            <p:nvPr/>
          </p:nvSpPr>
          <p:spPr>
            <a:xfrm>
              <a:off x="1127737" y="1084456"/>
              <a:ext cx="30000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Calibri"/>
                  <a:ea typeface="Calibri"/>
                  <a:cs typeface="Calibri"/>
                  <a:sym typeface="Calibri"/>
                </a:rPr>
                <a:t>Idea Illustration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Shows process or framework</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Simple metaphorical</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simplify complexity </a:t>
              </a:r>
              <a:endParaRPr sz="1200">
                <a:solidFill>
                  <a:srgbClr val="000000"/>
                </a:solidFill>
                <a:latin typeface="Calibri"/>
                <a:ea typeface="Calibri"/>
                <a:cs typeface="Calibri"/>
                <a:sym typeface="Calibri"/>
              </a:endParaRPr>
            </a:p>
          </p:txBody>
        </p:sp>
        <p:cxnSp>
          <p:nvCxnSpPr>
            <p:cNvPr id="495" name="Google Shape;495;p41"/>
            <p:cNvCxnSpPr/>
            <p:nvPr/>
          </p:nvCxnSpPr>
          <p:spPr>
            <a:xfrm>
              <a:off x="3712465" y="973167"/>
              <a:ext cx="0" cy="2320500"/>
            </a:xfrm>
            <a:prstGeom prst="straightConnector1">
              <a:avLst/>
            </a:prstGeom>
            <a:noFill/>
            <a:ln w="9525" cap="flat" cmpd="sng">
              <a:solidFill>
                <a:srgbClr val="595959"/>
              </a:solidFill>
              <a:prstDash val="solid"/>
              <a:round/>
              <a:headEnd type="none" w="med" len="med"/>
              <a:tailEnd type="none" w="med" len="med"/>
            </a:ln>
          </p:spPr>
        </p:cxnSp>
        <p:sp>
          <p:nvSpPr>
            <p:cNvPr id="496" name="Google Shape;496;p41"/>
            <p:cNvSpPr txBox="1"/>
            <p:nvPr/>
          </p:nvSpPr>
          <p:spPr>
            <a:xfrm>
              <a:off x="3013527" y="618804"/>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Declarative</a:t>
              </a:r>
              <a:endParaRPr>
                <a:solidFill>
                  <a:srgbClr val="F55B0D"/>
                </a:solidFill>
                <a:latin typeface="Calibri"/>
                <a:ea typeface="Calibri"/>
                <a:cs typeface="Calibri"/>
                <a:sym typeface="Calibri"/>
              </a:endParaRPr>
            </a:p>
          </p:txBody>
        </p:sp>
        <p:sp>
          <p:nvSpPr>
            <p:cNvPr id="497" name="Google Shape;497;p41"/>
            <p:cNvSpPr txBox="1"/>
            <p:nvPr/>
          </p:nvSpPr>
          <p:spPr>
            <a:xfrm>
              <a:off x="3013527" y="3320675"/>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Exploratory</a:t>
              </a:r>
              <a:endParaRPr>
                <a:solidFill>
                  <a:srgbClr val="F55B0D"/>
                </a:solidFill>
                <a:latin typeface="Calibri"/>
                <a:ea typeface="Calibri"/>
                <a:cs typeface="Calibri"/>
                <a:sym typeface="Calibri"/>
              </a:endParaRPr>
            </a:p>
          </p:txBody>
        </p:sp>
        <p:cxnSp>
          <p:nvCxnSpPr>
            <p:cNvPr id="498" name="Google Shape;498;p41"/>
            <p:cNvCxnSpPr/>
            <p:nvPr/>
          </p:nvCxnSpPr>
          <p:spPr>
            <a:xfrm>
              <a:off x="1010649" y="2108290"/>
              <a:ext cx="5540700" cy="0"/>
            </a:xfrm>
            <a:prstGeom prst="straightConnector1">
              <a:avLst/>
            </a:prstGeom>
            <a:noFill/>
            <a:ln w="9525" cap="flat" cmpd="sng">
              <a:solidFill>
                <a:srgbClr val="595959"/>
              </a:solidFill>
              <a:prstDash val="solid"/>
              <a:round/>
              <a:headEnd type="none" w="med" len="med"/>
              <a:tailEnd type="none" w="med" len="med"/>
            </a:ln>
          </p:spPr>
        </p:cxnSp>
        <p:sp>
          <p:nvSpPr>
            <p:cNvPr id="499" name="Google Shape;499;p41"/>
            <p:cNvSpPr txBox="1"/>
            <p:nvPr/>
          </p:nvSpPr>
          <p:spPr>
            <a:xfrm>
              <a:off x="-208779" y="1889786"/>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Conceptual</a:t>
              </a:r>
              <a:endParaRPr>
                <a:solidFill>
                  <a:srgbClr val="F55B0D"/>
                </a:solidFill>
                <a:latin typeface="Calibri"/>
                <a:ea typeface="Calibri"/>
                <a:cs typeface="Calibri"/>
                <a:sym typeface="Calibri"/>
              </a:endParaRPr>
            </a:p>
          </p:txBody>
        </p:sp>
        <p:sp>
          <p:nvSpPr>
            <p:cNvPr id="500" name="Google Shape;500;p41"/>
            <p:cNvSpPr txBox="1"/>
            <p:nvPr/>
          </p:nvSpPr>
          <p:spPr>
            <a:xfrm>
              <a:off x="6418193" y="1867711"/>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Data Driven</a:t>
              </a:r>
              <a:endParaRPr>
                <a:solidFill>
                  <a:srgbClr val="F55B0D"/>
                </a:solidFill>
                <a:latin typeface="Calibri"/>
                <a:ea typeface="Calibri"/>
                <a:cs typeface="Calibri"/>
                <a:sym typeface="Calibri"/>
              </a:endParaRPr>
            </a:p>
          </p:txBody>
        </p:sp>
      </p:grpSp>
      <p:cxnSp>
        <p:nvCxnSpPr>
          <p:cNvPr id="501" name="Google Shape;501;p41"/>
          <p:cNvCxnSpPr/>
          <p:nvPr/>
        </p:nvCxnSpPr>
        <p:spPr>
          <a:xfrm>
            <a:off x="8448400" y="1564116"/>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502" name="Google Shape;502;p41"/>
          <p:cNvCxnSpPr/>
          <p:nvPr/>
        </p:nvCxnSpPr>
        <p:spPr>
          <a:xfrm>
            <a:off x="7824562" y="1957906"/>
            <a:ext cx="1247700" cy="0"/>
          </a:xfrm>
          <a:prstGeom prst="straightConnector1">
            <a:avLst/>
          </a:prstGeom>
          <a:noFill/>
          <a:ln w="9525" cap="flat" cmpd="sng">
            <a:solidFill>
              <a:srgbClr val="F55B0D"/>
            </a:solidFill>
            <a:prstDash val="solid"/>
            <a:round/>
            <a:headEnd type="none" w="med" len="med"/>
            <a:tailEnd type="none" w="med" len="med"/>
          </a:ln>
        </p:spPr>
      </p:cxnSp>
      <p:sp>
        <p:nvSpPr>
          <p:cNvPr id="503" name="Google Shape;503;p41"/>
          <p:cNvSpPr/>
          <p:nvPr/>
        </p:nvSpPr>
        <p:spPr>
          <a:xfrm>
            <a:off x="7881100" y="16491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p:cNvSpPr/>
          <p:nvPr/>
        </p:nvSpPr>
        <p:spPr>
          <a:xfrm>
            <a:off x="8510500" y="16491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1"/>
          <p:cNvSpPr/>
          <p:nvPr/>
        </p:nvSpPr>
        <p:spPr>
          <a:xfrm>
            <a:off x="7881100" y="20320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1"/>
          <p:cNvSpPr/>
          <p:nvPr/>
        </p:nvSpPr>
        <p:spPr>
          <a:xfrm>
            <a:off x="8510500" y="20320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124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2" name="Google Shape;512;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Determine the best visualization</a:t>
            </a:r>
            <a:endParaRPr dirty="0">
              <a:solidFill>
                <a:schemeClr val="accent6"/>
              </a:solidFill>
            </a:endParaRPr>
          </a:p>
        </p:txBody>
      </p:sp>
      <p:sp>
        <p:nvSpPr>
          <p:cNvPr id="511" name="Google Shape;511;p42"/>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36</a:t>
            </a:fld>
            <a:endParaRPr>
              <a:latin typeface="Proxima Nova"/>
              <a:ea typeface="Proxima Nova"/>
              <a:cs typeface="Proxima Nova"/>
              <a:sym typeface="Proxima Nova"/>
            </a:endParaRPr>
          </a:p>
        </p:txBody>
      </p:sp>
      <p:grpSp>
        <p:nvGrpSpPr>
          <p:cNvPr id="513" name="Google Shape;513;p42"/>
          <p:cNvGrpSpPr/>
          <p:nvPr/>
        </p:nvGrpSpPr>
        <p:grpSpPr>
          <a:xfrm>
            <a:off x="9" y="737302"/>
            <a:ext cx="4589494" cy="1435862"/>
            <a:chOff x="-208779" y="833822"/>
            <a:chExt cx="4589494" cy="1384764"/>
          </a:xfrm>
        </p:grpSpPr>
        <p:sp>
          <p:nvSpPr>
            <p:cNvPr id="514" name="Google Shape;514;p42"/>
            <p:cNvSpPr txBox="1"/>
            <p:nvPr/>
          </p:nvSpPr>
          <p:spPr>
            <a:xfrm>
              <a:off x="1127737" y="1084456"/>
              <a:ext cx="30000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Calibri"/>
                  <a:ea typeface="Calibri"/>
                  <a:cs typeface="Calibri"/>
                  <a:sym typeface="Calibri"/>
                </a:rPr>
                <a:t>Idea Illustration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Shows process or framework</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Simple metaphorical</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simplify complexity </a:t>
              </a:r>
              <a:endParaRPr sz="1200">
                <a:solidFill>
                  <a:srgbClr val="000000"/>
                </a:solidFill>
                <a:latin typeface="Calibri"/>
                <a:ea typeface="Calibri"/>
                <a:cs typeface="Calibri"/>
                <a:sym typeface="Calibri"/>
              </a:endParaRPr>
            </a:p>
          </p:txBody>
        </p:sp>
        <p:cxnSp>
          <p:nvCxnSpPr>
            <p:cNvPr id="515" name="Google Shape;515;p42"/>
            <p:cNvCxnSpPr>
              <a:cxnSpLocks/>
            </p:cNvCxnSpPr>
            <p:nvPr/>
          </p:nvCxnSpPr>
          <p:spPr>
            <a:xfrm>
              <a:off x="3712465" y="1262507"/>
              <a:ext cx="0" cy="832360"/>
            </a:xfrm>
            <a:prstGeom prst="straightConnector1">
              <a:avLst/>
            </a:prstGeom>
            <a:noFill/>
            <a:ln w="9525" cap="flat" cmpd="sng">
              <a:solidFill>
                <a:srgbClr val="595959"/>
              </a:solidFill>
              <a:prstDash val="solid"/>
              <a:round/>
              <a:headEnd type="none" w="med" len="med"/>
              <a:tailEnd type="none" w="med" len="med"/>
            </a:ln>
          </p:spPr>
        </p:cxnSp>
        <p:sp>
          <p:nvSpPr>
            <p:cNvPr id="516" name="Google Shape;516;p42"/>
            <p:cNvSpPr txBox="1"/>
            <p:nvPr/>
          </p:nvSpPr>
          <p:spPr>
            <a:xfrm>
              <a:off x="3044215" y="833822"/>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55B0D"/>
                  </a:solidFill>
                  <a:latin typeface="Calibri"/>
                  <a:ea typeface="Calibri"/>
                  <a:cs typeface="Calibri"/>
                  <a:sym typeface="Calibri"/>
                </a:rPr>
                <a:t>Declarative</a:t>
              </a:r>
              <a:endParaRPr dirty="0">
                <a:solidFill>
                  <a:srgbClr val="F55B0D"/>
                </a:solidFill>
                <a:latin typeface="Calibri"/>
                <a:ea typeface="Calibri"/>
                <a:cs typeface="Calibri"/>
                <a:sym typeface="Calibri"/>
              </a:endParaRPr>
            </a:p>
          </p:txBody>
        </p:sp>
        <p:cxnSp>
          <p:nvCxnSpPr>
            <p:cNvPr id="517" name="Google Shape;517;p42"/>
            <p:cNvCxnSpPr/>
            <p:nvPr/>
          </p:nvCxnSpPr>
          <p:spPr>
            <a:xfrm>
              <a:off x="1010649" y="2108290"/>
              <a:ext cx="2719500" cy="0"/>
            </a:xfrm>
            <a:prstGeom prst="straightConnector1">
              <a:avLst/>
            </a:prstGeom>
            <a:noFill/>
            <a:ln w="9525" cap="flat" cmpd="sng">
              <a:solidFill>
                <a:srgbClr val="595959"/>
              </a:solidFill>
              <a:prstDash val="solid"/>
              <a:round/>
              <a:headEnd type="none" w="med" len="med"/>
              <a:tailEnd type="none" w="med" len="med"/>
            </a:ln>
          </p:spPr>
        </p:cxnSp>
        <p:sp>
          <p:nvSpPr>
            <p:cNvPr id="518" name="Google Shape;518;p42"/>
            <p:cNvSpPr txBox="1"/>
            <p:nvPr/>
          </p:nvSpPr>
          <p:spPr>
            <a:xfrm>
              <a:off x="-208779" y="1889786"/>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Conceptual</a:t>
              </a:r>
              <a:endParaRPr>
                <a:solidFill>
                  <a:srgbClr val="F55B0D"/>
                </a:solidFill>
                <a:latin typeface="Calibri"/>
                <a:ea typeface="Calibri"/>
                <a:cs typeface="Calibri"/>
                <a:sym typeface="Calibri"/>
              </a:endParaRPr>
            </a:p>
          </p:txBody>
        </p:sp>
      </p:grpSp>
      <p:cxnSp>
        <p:nvCxnSpPr>
          <p:cNvPr id="519" name="Google Shape;519;p42"/>
          <p:cNvCxnSpPr/>
          <p:nvPr/>
        </p:nvCxnSpPr>
        <p:spPr>
          <a:xfrm>
            <a:off x="8448400" y="788016"/>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520" name="Google Shape;520;p42"/>
          <p:cNvCxnSpPr/>
          <p:nvPr/>
        </p:nvCxnSpPr>
        <p:spPr>
          <a:xfrm>
            <a:off x="7824562" y="1181806"/>
            <a:ext cx="1247700" cy="0"/>
          </a:xfrm>
          <a:prstGeom prst="straightConnector1">
            <a:avLst/>
          </a:prstGeom>
          <a:noFill/>
          <a:ln w="9525" cap="flat" cmpd="sng">
            <a:solidFill>
              <a:srgbClr val="F55B0D"/>
            </a:solidFill>
            <a:prstDash val="solid"/>
            <a:round/>
            <a:headEnd type="none" w="med" len="med"/>
            <a:tailEnd type="none" w="med" len="med"/>
          </a:ln>
        </p:spPr>
      </p:cxnSp>
      <p:sp>
        <p:nvSpPr>
          <p:cNvPr id="521" name="Google Shape;521;p42"/>
          <p:cNvSpPr/>
          <p:nvPr/>
        </p:nvSpPr>
        <p:spPr>
          <a:xfrm>
            <a:off x="7881100" y="873066"/>
            <a:ext cx="505200" cy="234600"/>
          </a:xfrm>
          <a:prstGeom prst="rect">
            <a:avLst/>
          </a:prstGeom>
          <a:solidFill>
            <a:srgbClr val="FD6A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8510500" y="8730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7881100" y="12559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8510500" y="12559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4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199048" y="2104564"/>
            <a:ext cx="5320701" cy="3102775"/>
          </a:xfrm>
          <a:prstGeom prst="rect">
            <a:avLst/>
          </a:prstGeom>
          <a:noFill/>
          <a:ln>
            <a:noFill/>
          </a:ln>
        </p:spPr>
      </p:pic>
      <p:sp>
        <p:nvSpPr>
          <p:cNvPr id="3" name="TextBox 2">
            <a:extLst>
              <a:ext uri="{FF2B5EF4-FFF2-40B4-BE49-F238E27FC236}">
                <a16:creationId xmlns:a16="http://schemas.microsoft.com/office/drawing/2014/main" id="{BCB7358D-EEB4-A141-B5A9-A27B95EEE5C9}"/>
              </a:ext>
            </a:extLst>
          </p:cNvPr>
          <p:cNvSpPr txBox="1"/>
          <p:nvPr/>
        </p:nvSpPr>
        <p:spPr>
          <a:xfrm>
            <a:off x="4953000" y="1733550"/>
            <a:ext cx="3658887" cy="369332"/>
          </a:xfrm>
          <a:prstGeom prst="rect">
            <a:avLst/>
          </a:prstGeom>
          <a:noFill/>
        </p:spPr>
        <p:txBody>
          <a:bodyPr wrap="none" rtlCol="0">
            <a:spAutoFit/>
          </a:bodyPr>
          <a:lstStyle/>
          <a:p>
            <a:r>
              <a:rPr lang="en-US" dirty="0"/>
              <a:t>Redo this based on TigerGraph/GSQL</a:t>
            </a:r>
          </a:p>
        </p:txBody>
      </p:sp>
    </p:spTree>
    <p:extLst>
      <p:ext uri="{BB962C8B-B14F-4D97-AF65-F5344CB8AC3E}">
        <p14:creationId xmlns:p14="http://schemas.microsoft.com/office/powerpoint/2010/main" val="3286435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Google Shape;531;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Determine the best visualization</a:t>
            </a:r>
            <a:endParaRPr dirty="0">
              <a:solidFill>
                <a:schemeClr val="accent6"/>
              </a:solidFill>
            </a:endParaRPr>
          </a:p>
        </p:txBody>
      </p:sp>
      <p:sp>
        <p:nvSpPr>
          <p:cNvPr id="530" name="Google Shape;530;p43"/>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37</a:t>
            </a:fld>
            <a:endParaRPr>
              <a:latin typeface="Proxima Nova"/>
              <a:ea typeface="Proxima Nova"/>
              <a:cs typeface="Proxima Nova"/>
              <a:sym typeface="Proxima Nova"/>
            </a:endParaRPr>
          </a:p>
        </p:txBody>
      </p:sp>
      <p:cxnSp>
        <p:nvCxnSpPr>
          <p:cNvPr id="532" name="Google Shape;532;p43"/>
          <p:cNvCxnSpPr/>
          <p:nvPr/>
        </p:nvCxnSpPr>
        <p:spPr>
          <a:xfrm>
            <a:off x="8448400" y="788016"/>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533" name="Google Shape;533;p43"/>
          <p:cNvCxnSpPr/>
          <p:nvPr/>
        </p:nvCxnSpPr>
        <p:spPr>
          <a:xfrm>
            <a:off x="7824562" y="1181806"/>
            <a:ext cx="1247700" cy="0"/>
          </a:xfrm>
          <a:prstGeom prst="straightConnector1">
            <a:avLst/>
          </a:prstGeom>
          <a:noFill/>
          <a:ln w="9525" cap="flat" cmpd="sng">
            <a:solidFill>
              <a:srgbClr val="F55B0D"/>
            </a:solidFill>
            <a:prstDash val="solid"/>
            <a:round/>
            <a:headEnd type="none" w="med" len="med"/>
            <a:tailEnd type="none" w="med" len="med"/>
          </a:ln>
        </p:spPr>
      </p:cxnSp>
      <p:sp>
        <p:nvSpPr>
          <p:cNvPr id="534" name="Google Shape;534;p43"/>
          <p:cNvSpPr/>
          <p:nvPr/>
        </p:nvSpPr>
        <p:spPr>
          <a:xfrm>
            <a:off x="7881100" y="8730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8510500" y="8730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7881100" y="1255966"/>
            <a:ext cx="505200" cy="234600"/>
          </a:xfrm>
          <a:prstGeom prst="rect">
            <a:avLst/>
          </a:prstGeom>
          <a:solidFill>
            <a:srgbClr val="FD6A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8510500" y="12559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43"/>
          <p:cNvGrpSpPr/>
          <p:nvPr/>
        </p:nvGrpSpPr>
        <p:grpSpPr>
          <a:xfrm>
            <a:off x="137159" y="671477"/>
            <a:ext cx="4558806" cy="1759689"/>
            <a:chOff x="-208779" y="1889786"/>
            <a:chExt cx="4558806" cy="1759689"/>
          </a:xfrm>
        </p:grpSpPr>
        <p:sp>
          <p:nvSpPr>
            <p:cNvPr id="539" name="Google Shape;539;p43"/>
            <p:cNvSpPr txBox="1"/>
            <p:nvPr/>
          </p:nvSpPr>
          <p:spPr>
            <a:xfrm>
              <a:off x="1127725" y="2032102"/>
              <a:ext cx="30000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Idea Generation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Validate ideas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Creative, free flowing</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wireframe / design </a:t>
              </a:r>
              <a:endParaRPr sz="1200">
                <a:solidFill>
                  <a:srgbClr val="000000"/>
                </a:solidFill>
                <a:latin typeface="Calibri"/>
                <a:ea typeface="Calibri"/>
                <a:cs typeface="Calibri"/>
                <a:sym typeface="Calibri"/>
              </a:endParaRPr>
            </a:p>
          </p:txBody>
        </p:sp>
        <p:cxnSp>
          <p:nvCxnSpPr>
            <p:cNvPr id="540" name="Google Shape;540;p43"/>
            <p:cNvCxnSpPr/>
            <p:nvPr/>
          </p:nvCxnSpPr>
          <p:spPr>
            <a:xfrm>
              <a:off x="3712463" y="2120759"/>
              <a:ext cx="0" cy="1173000"/>
            </a:xfrm>
            <a:prstGeom prst="straightConnector1">
              <a:avLst/>
            </a:prstGeom>
            <a:noFill/>
            <a:ln w="9525" cap="flat" cmpd="sng">
              <a:solidFill>
                <a:srgbClr val="595959"/>
              </a:solidFill>
              <a:prstDash val="solid"/>
              <a:round/>
              <a:headEnd type="none" w="med" len="med"/>
              <a:tailEnd type="none" w="med" len="med"/>
            </a:ln>
          </p:spPr>
        </p:cxnSp>
        <p:sp>
          <p:nvSpPr>
            <p:cNvPr id="541" name="Google Shape;541;p43"/>
            <p:cNvSpPr txBox="1"/>
            <p:nvPr/>
          </p:nvSpPr>
          <p:spPr>
            <a:xfrm>
              <a:off x="3013527" y="3320675"/>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Exploratory</a:t>
              </a:r>
              <a:endParaRPr>
                <a:solidFill>
                  <a:srgbClr val="F55B0D"/>
                </a:solidFill>
                <a:latin typeface="Calibri"/>
                <a:ea typeface="Calibri"/>
                <a:cs typeface="Calibri"/>
                <a:sym typeface="Calibri"/>
              </a:endParaRPr>
            </a:p>
          </p:txBody>
        </p:sp>
        <p:cxnSp>
          <p:nvCxnSpPr>
            <p:cNvPr id="542" name="Google Shape;542;p43"/>
            <p:cNvCxnSpPr/>
            <p:nvPr/>
          </p:nvCxnSpPr>
          <p:spPr>
            <a:xfrm>
              <a:off x="1010649" y="2108290"/>
              <a:ext cx="2706600" cy="0"/>
            </a:xfrm>
            <a:prstGeom prst="straightConnector1">
              <a:avLst/>
            </a:prstGeom>
            <a:noFill/>
            <a:ln w="9525" cap="flat" cmpd="sng">
              <a:solidFill>
                <a:srgbClr val="595959"/>
              </a:solidFill>
              <a:prstDash val="solid"/>
              <a:round/>
              <a:headEnd type="none" w="med" len="med"/>
              <a:tailEnd type="none" w="med" len="med"/>
            </a:ln>
          </p:spPr>
        </p:cxnSp>
        <p:sp>
          <p:nvSpPr>
            <p:cNvPr id="543" name="Google Shape;543;p43"/>
            <p:cNvSpPr txBox="1"/>
            <p:nvPr/>
          </p:nvSpPr>
          <p:spPr>
            <a:xfrm>
              <a:off x="-208779" y="1889786"/>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Conceptual</a:t>
              </a:r>
              <a:endParaRPr>
                <a:solidFill>
                  <a:srgbClr val="F55B0D"/>
                </a:solidFill>
                <a:latin typeface="Calibri"/>
                <a:ea typeface="Calibri"/>
                <a:cs typeface="Calibri"/>
                <a:sym typeface="Calibri"/>
              </a:endParaRPr>
            </a:p>
          </p:txBody>
        </p:sp>
      </p:grpSp>
      <p:pic>
        <p:nvPicPr>
          <p:cNvPr id="544" name="Google Shape;544;p4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13025" y="2549323"/>
            <a:ext cx="3465300" cy="2594175"/>
          </a:xfrm>
          <a:prstGeom prst="rect">
            <a:avLst/>
          </a:prstGeom>
          <a:noFill/>
          <a:ln w="9525" cap="flat" cmpd="sng">
            <a:solidFill>
              <a:srgbClr val="000000"/>
            </a:solidFill>
            <a:prstDash val="solid"/>
            <a:round/>
            <a:headEnd type="none" w="sm" len="sm"/>
            <a:tailEnd type="none" w="sm" len="sm"/>
          </a:ln>
        </p:spPr>
      </p:pic>
      <p:pic>
        <p:nvPicPr>
          <p:cNvPr id="545" name="Google Shape;545;p4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41200" y="2805003"/>
            <a:ext cx="2866000" cy="2338499"/>
          </a:xfrm>
          <a:prstGeom prst="rect">
            <a:avLst/>
          </a:prstGeom>
          <a:noFill/>
          <a:ln>
            <a:noFill/>
          </a:ln>
        </p:spPr>
      </p:pic>
    </p:spTree>
    <p:extLst>
      <p:ext uri="{BB962C8B-B14F-4D97-AF65-F5344CB8AC3E}">
        <p14:creationId xmlns:p14="http://schemas.microsoft.com/office/powerpoint/2010/main" val="497711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pic>
        <p:nvPicPr>
          <p:cNvPr id="550" name="Google Shape;550;p4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676800" y="2242157"/>
            <a:ext cx="5981726" cy="2862474"/>
          </a:xfrm>
          <a:prstGeom prst="rect">
            <a:avLst/>
          </a:prstGeom>
          <a:noFill/>
          <a:ln>
            <a:noFill/>
          </a:ln>
        </p:spPr>
      </p:pic>
      <p:sp>
        <p:nvSpPr>
          <p:cNvPr id="552" name="Google Shape;552;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Determine the best visualization</a:t>
            </a:r>
            <a:endParaRPr dirty="0">
              <a:solidFill>
                <a:schemeClr val="accent6"/>
              </a:solidFill>
            </a:endParaRPr>
          </a:p>
        </p:txBody>
      </p:sp>
      <p:sp>
        <p:nvSpPr>
          <p:cNvPr id="551" name="Google Shape;551;p44"/>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38</a:t>
            </a:fld>
            <a:endParaRPr>
              <a:latin typeface="Proxima Nova"/>
              <a:ea typeface="Proxima Nova"/>
              <a:cs typeface="Proxima Nova"/>
              <a:sym typeface="Proxima Nova"/>
            </a:endParaRPr>
          </a:p>
        </p:txBody>
      </p:sp>
      <p:cxnSp>
        <p:nvCxnSpPr>
          <p:cNvPr id="553" name="Google Shape;553;p44"/>
          <p:cNvCxnSpPr/>
          <p:nvPr/>
        </p:nvCxnSpPr>
        <p:spPr>
          <a:xfrm>
            <a:off x="8448400" y="788016"/>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554" name="Google Shape;554;p44"/>
          <p:cNvCxnSpPr/>
          <p:nvPr/>
        </p:nvCxnSpPr>
        <p:spPr>
          <a:xfrm>
            <a:off x="7824562" y="1181806"/>
            <a:ext cx="1247700" cy="0"/>
          </a:xfrm>
          <a:prstGeom prst="straightConnector1">
            <a:avLst/>
          </a:prstGeom>
          <a:noFill/>
          <a:ln w="9525" cap="flat" cmpd="sng">
            <a:solidFill>
              <a:srgbClr val="F55B0D"/>
            </a:solidFill>
            <a:prstDash val="solid"/>
            <a:round/>
            <a:headEnd type="none" w="med" len="med"/>
            <a:tailEnd type="none" w="med" len="med"/>
          </a:ln>
        </p:spPr>
      </p:cxnSp>
      <p:sp>
        <p:nvSpPr>
          <p:cNvPr id="555" name="Google Shape;555;p44"/>
          <p:cNvSpPr/>
          <p:nvPr/>
        </p:nvSpPr>
        <p:spPr>
          <a:xfrm>
            <a:off x="7881100" y="8730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8510500" y="873066"/>
            <a:ext cx="505200" cy="234600"/>
          </a:xfrm>
          <a:prstGeom prst="rect">
            <a:avLst/>
          </a:prstGeom>
          <a:solidFill>
            <a:srgbClr val="FD6A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4"/>
          <p:cNvSpPr/>
          <p:nvPr/>
        </p:nvSpPr>
        <p:spPr>
          <a:xfrm>
            <a:off x="7881100" y="12559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4"/>
          <p:cNvSpPr/>
          <p:nvPr/>
        </p:nvSpPr>
        <p:spPr>
          <a:xfrm>
            <a:off x="8510500" y="1255966"/>
            <a:ext cx="505200" cy="234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44"/>
          <p:cNvGrpSpPr/>
          <p:nvPr/>
        </p:nvGrpSpPr>
        <p:grpSpPr>
          <a:xfrm>
            <a:off x="152400" y="700487"/>
            <a:ext cx="4977771" cy="1439053"/>
            <a:chOff x="3028787" y="734871"/>
            <a:chExt cx="4977771" cy="1439053"/>
          </a:xfrm>
        </p:grpSpPr>
        <p:sp>
          <p:nvSpPr>
            <p:cNvPr id="560" name="Google Shape;560;p44"/>
            <p:cNvSpPr txBox="1"/>
            <p:nvPr/>
          </p:nvSpPr>
          <p:spPr>
            <a:xfrm>
              <a:off x="3975275" y="1084438"/>
              <a:ext cx="27816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Standard Data Visualization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Conventional, static </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Structured, simple data</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affirm or set context</a:t>
              </a:r>
              <a:endParaRPr sz="1200">
                <a:solidFill>
                  <a:srgbClr val="000000"/>
                </a:solidFill>
                <a:latin typeface="Calibri"/>
                <a:ea typeface="Calibri"/>
                <a:cs typeface="Calibri"/>
                <a:sym typeface="Calibri"/>
              </a:endParaRPr>
            </a:p>
          </p:txBody>
        </p:sp>
        <p:cxnSp>
          <p:nvCxnSpPr>
            <p:cNvPr id="561" name="Google Shape;561;p44"/>
            <p:cNvCxnSpPr>
              <a:cxnSpLocks/>
            </p:cNvCxnSpPr>
            <p:nvPr/>
          </p:nvCxnSpPr>
          <p:spPr>
            <a:xfrm>
              <a:off x="3712465" y="1142050"/>
              <a:ext cx="0" cy="965717"/>
            </a:xfrm>
            <a:prstGeom prst="straightConnector1">
              <a:avLst/>
            </a:prstGeom>
            <a:noFill/>
            <a:ln w="9525" cap="flat" cmpd="sng">
              <a:solidFill>
                <a:srgbClr val="595959"/>
              </a:solidFill>
              <a:prstDash val="solid"/>
              <a:round/>
              <a:headEnd type="none" w="med" len="med"/>
              <a:tailEnd type="none" w="med" len="med"/>
            </a:ln>
          </p:spPr>
        </p:cxnSp>
        <p:sp>
          <p:nvSpPr>
            <p:cNvPr id="562" name="Google Shape;562;p44"/>
            <p:cNvSpPr txBox="1"/>
            <p:nvPr/>
          </p:nvSpPr>
          <p:spPr>
            <a:xfrm>
              <a:off x="3028787" y="734871"/>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55B0D"/>
                  </a:solidFill>
                  <a:latin typeface="Calibri"/>
                  <a:ea typeface="Calibri"/>
                  <a:cs typeface="Calibri"/>
                  <a:sym typeface="Calibri"/>
                </a:rPr>
                <a:t>Declarative</a:t>
              </a:r>
              <a:endParaRPr dirty="0">
                <a:solidFill>
                  <a:srgbClr val="F55B0D"/>
                </a:solidFill>
                <a:latin typeface="Calibri"/>
                <a:ea typeface="Calibri"/>
                <a:cs typeface="Calibri"/>
                <a:sym typeface="Calibri"/>
              </a:endParaRPr>
            </a:p>
          </p:txBody>
        </p:sp>
        <p:cxnSp>
          <p:nvCxnSpPr>
            <p:cNvPr id="563" name="Google Shape;563;p44"/>
            <p:cNvCxnSpPr/>
            <p:nvPr/>
          </p:nvCxnSpPr>
          <p:spPr>
            <a:xfrm>
              <a:off x="3713638" y="2108284"/>
              <a:ext cx="2913900" cy="0"/>
            </a:xfrm>
            <a:prstGeom prst="straightConnector1">
              <a:avLst/>
            </a:prstGeom>
            <a:noFill/>
            <a:ln w="9525" cap="flat" cmpd="sng">
              <a:solidFill>
                <a:srgbClr val="595959"/>
              </a:solidFill>
              <a:prstDash val="solid"/>
              <a:round/>
              <a:headEnd type="none" w="med" len="med"/>
              <a:tailEnd type="none" w="med" len="med"/>
            </a:ln>
          </p:spPr>
        </p:cxnSp>
        <p:sp>
          <p:nvSpPr>
            <p:cNvPr id="564" name="Google Shape;564;p44"/>
            <p:cNvSpPr txBox="1"/>
            <p:nvPr/>
          </p:nvSpPr>
          <p:spPr>
            <a:xfrm>
              <a:off x="6670058" y="1845124"/>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55B0D"/>
                  </a:solidFill>
                  <a:latin typeface="Calibri"/>
                  <a:ea typeface="Calibri"/>
                  <a:cs typeface="Calibri"/>
                  <a:sym typeface="Calibri"/>
                </a:rPr>
                <a:t>Data Driven</a:t>
              </a:r>
              <a:endParaRPr dirty="0">
                <a:solidFill>
                  <a:srgbClr val="F55B0D"/>
                </a:solidFill>
                <a:latin typeface="Calibri"/>
                <a:ea typeface="Calibri"/>
                <a:cs typeface="Calibri"/>
                <a:sym typeface="Calibri"/>
              </a:endParaRPr>
            </a:p>
          </p:txBody>
        </p:sp>
      </p:grpSp>
      <p:grpSp>
        <p:nvGrpSpPr>
          <p:cNvPr id="565" name="Google Shape;565;p44"/>
          <p:cNvGrpSpPr/>
          <p:nvPr/>
        </p:nvGrpSpPr>
        <p:grpSpPr>
          <a:xfrm>
            <a:off x="3192979" y="4413937"/>
            <a:ext cx="2921253" cy="796188"/>
            <a:chOff x="3192979" y="4413937"/>
            <a:chExt cx="2921253" cy="796188"/>
          </a:xfrm>
        </p:grpSpPr>
        <p:sp>
          <p:nvSpPr>
            <p:cNvPr id="566" name="Google Shape;566;p44"/>
            <p:cNvSpPr txBox="1"/>
            <p:nvPr/>
          </p:nvSpPr>
          <p:spPr>
            <a:xfrm>
              <a:off x="3219532" y="4577125"/>
              <a:ext cx="28947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latin typeface="Calibri"/>
                  <a:ea typeface="Calibri"/>
                  <a:cs typeface="Calibri"/>
                  <a:sym typeface="Calibri"/>
                  <a:hlinkClick r:id="rId4"/>
                </a:rPr>
                <a:t>http://extremepresentation.com/</a:t>
              </a:r>
              <a:endParaRPr sz="1100">
                <a:latin typeface="Calibri"/>
                <a:ea typeface="Calibri"/>
                <a:cs typeface="Calibri"/>
                <a:sym typeface="Calibri"/>
              </a:endParaRPr>
            </a:p>
          </p:txBody>
        </p:sp>
        <p:sp>
          <p:nvSpPr>
            <p:cNvPr id="567" name="Google Shape;567;p44"/>
            <p:cNvSpPr txBox="1"/>
            <p:nvPr/>
          </p:nvSpPr>
          <p:spPr>
            <a:xfrm>
              <a:off x="3192979" y="4413937"/>
              <a:ext cx="13941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Calibri"/>
                  <a:ea typeface="Calibri"/>
                  <a:cs typeface="Calibri"/>
                  <a:sym typeface="Calibri"/>
                </a:rPr>
                <a:t>Andrew Abela:</a:t>
              </a:r>
              <a:endParaRPr sz="1100">
                <a:latin typeface="Calibri"/>
                <a:ea typeface="Calibri"/>
                <a:cs typeface="Calibri"/>
                <a:sym typeface="Calibri"/>
              </a:endParaRPr>
            </a:p>
          </p:txBody>
        </p:sp>
      </p:grpSp>
    </p:spTree>
    <p:extLst>
      <p:ext uri="{BB962C8B-B14F-4D97-AF65-F5344CB8AC3E}">
        <p14:creationId xmlns:p14="http://schemas.microsoft.com/office/powerpoint/2010/main" val="2031312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6"/>
                </a:solidFill>
              </a:rPr>
              <a:t>Determine the best visualization</a:t>
            </a:r>
            <a:endParaRPr sz="2400" dirty="0">
              <a:solidFill>
                <a:schemeClr val="accent6"/>
              </a:solidFill>
            </a:endParaRPr>
          </a:p>
        </p:txBody>
      </p:sp>
      <p:cxnSp>
        <p:nvCxnSpPr>
          <p:cNvPr id="573" name="Google Shape;573;p45"/>
          <p:cNvCxnSpPr/>
          <p:nvPr/>
        </p:nvCxnSpPr>
        <p:spPr>
          <a:xfrm>
            <a:off x="8448400" y="788016"/>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574" name="Google Shape;574;p45"/>
          <p:cNvCxnSpPr/>
          <p:nvPr/>
        </p:nvCxnSpPr>
        <p:spPr>
          <a:xfrm>
            <a:off x="7824562" y="1181806"/>
            <a:ext cx="1247700" cy="0"/>
          </a:xfrm>
          <a:prstGeom prst="straightConnector1">
            <a:avLst/>
          </a:prstGeom>
          <a:noFill/>
          <a:ln w="9525" cap="flat" cmpd="sng">
            <a:solidFill>
              <a:srgbClr val="F55B0D"/>
            </a:solidFill>
            <a:prstDash val="solid"/>
            <a:round/>
            <a:headEnd type="none" w="med" len="med"/>
            <a:tailEnd type="none" w="med" len="med"/>
          </a:ln>
        </p:spPr>
      </p:cxnSp>
      <p:sp>
        <p:nvSpPr>
          <p:cNvPr id="575" name="Google Shape;575;p45"/>
          <p:cNvSpPr/>
          <p:nvPr/>
        </p:nvSpPr>
        <p:spPr>
          <a:xfrm>
            <a:off x="7881100" y="8730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8510500" y="8730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7881100" y="1255966"/>
            <a:ext cx="505200" cy="234600"/>
          </a:xfrm>
          <a:prstGeom prst="rect">
            <a:avLst/>
          </a:prstGeom>
          <a:solidFill>
            <a:srgbClr val="EBEB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8510500" y="1255966"/>
            <a:ext cx="505200" cy="234600"/>
          </a:xfrm>
          <a:prstGeom prst="rect">
            <a:avLst/>
          </a:prstGeom>
          <a:solidFill>
            <a:srgbClr val="FD6A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45"/>
          <p:cNvGrpSpPr/>
          <p:nvPr/>
        </p:nvGrpSpPr>
        <p:grpSpPr>
          <a:xfrm>
            <a:off x="-160847" y="729223"/>
            <a:ext cx="4851421" cy="1637139"/>
            <a:chOff x="3013527" y="2012336"/>
            <a:chExt cx="4851421" cy="1637139"/>
          </a:xfrm>
        </p:grpSpPr>
        <p:sp>
          <p:nvSpPr>
            <p:cNvPr id="580" name="Google Shape;580;p45"/>
            <p:cNvSpPr txBox="1"/>
            <p:nvPr/>
          </p:nvSpPr>
          <p:spPr>
            <a:xfrm>
              <a:off x="4127724" y="2100838"/>
              <a:ext cx="32799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Data Exploration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Trend spotting, deep analysis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Network diagram, 3D+</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for trend spotting, deep analysis</a:t>
              </a:r>
              <a:endParaRPr sz="1200">
                <a:solidFill>
                  <a:srgbClr val="000000"/>
                </a:solidFill>
                <a:latin typeface="Calibri"/>
                <a:ea typeface="Calibri"/>
                <a:cs typeface="Calibri"/>
                <a:sym typeface="Calibri"/>
              </a:endParaRPr>
            </a:p>
          </p:txBody>
        </p:sp>
        <p:cxnSp>
          <p:nvCxnSpPr>
            <p:cNvPr id="581" name="Google Shape;581;p45"/>
            <p:cNvCxnSpPr>
              <a:cxnSpLocks/>
            </p:cNvCxnSpPr>
            <p:nvPr/>
          </p:nvCxnSpPr>
          <p:spPr>
            <a:xfrm>
              <a:off x="3712463" y="2254663"/>
              <a:ext cx="0" cy="1038971"/>
            </a:xfrm>
            <a:prstGeom prst="straightConnector1">
              <a:avLst/>
            </a:prstGeom>
            <a:noFill/>
            <a:ln w="9525" cap="flat" cmpd="sng">
              <a:solidFill>
                <a:srgbClr val="595959"/>
              </a:solidFill>
              <a:prstDash val="solid"/>
              <a:round/>
              <a:headEnd type="none" w="med" len="med"/>
              <a:tailEnd type="none" w="med" len="med"/>
            </a:ln>
          </p:spPr>
        </p:cxnSp>
        <p:sp>
          <p:nvSpPr>
            <p:cNvPr id="582" name="Google Shape;582;p45"/>
            <p:cNvSpPr txBox="1"/>
            <p:nvPr/>
          </p:nvSpPr>
          <p:spPr>
            <a:xfrm>
              <a:off x="3013527" y="3320675"/>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Exploratory</a:t>
              </a:r>
              <a:endParaRPr>
                <a:solidFill>
                  <a:srgbClr val="F55B0D"/>
                </a:solidFill>
                <a:latin typeface="Calibri"/>
                <a:ea typeface="Calibri"/>
                <a:cs typeface="Calibri"/>
                <a:sym typeface="Calibri"/>
              </a:endParaRPr>
            </a:p>
          </p:txBody>
        </p:sp>
        <p:cxnSp>
          <p:nvCxnSpPr>
            <p:cNvPr id="583" name="Google Shape;583;p45"/>
            <p:cNvCxnSpPr/>
            <p:nvPr/>
          </p:nvCxnSpPr>
          <p:spPr>
            <a:xfrm>
              <a:off x="3712463" y="2254663"/>
              <a:ext cx="2834100" cy="0"/>
            </a:xfrm>
            <a:prstGeom prst="straightConnector1">
              <a:avLst/>
            </a:prstGeom>
            <a:noFill/>
            <a:ln w="9525" cap="flat" cmpd="sng">
              <a:solidFill>
                <a:srgbClr val="595959"/>
              </a:solidFill>
              <a:prstDash val="solid"/>
              <a:round/>
              <a:headEnd type="none" w="med" len="med"/>
              <a:tailEnd type="none" w="med" len="med"/>
            </a:ln>
          </p:spPr>
        </p:cxnSp>
        <p:sp>
          <p:nvSpPr>
            <p:cNvPr id="584" name="Google Shape;584;p45"/>
            <p:cNvSpPr txBox="1"/>
            <p:nvPr/>
          </p:nvSpPr>
          <p:spPr>
            <a:xfrm>
              <a:off x="6528448" y="2012336"/>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55B0D"/>
                  </a:solidFill>
                  <a:latin typeface="Calibri"/>
                  <a:ea typeface="Calibri"/>
                  <a:cs typeface="Calibri"/>
                  <a:sym typeface="Calibri"/>
                </a:rPr>
                <a:t>Data Driven</a:t>
              </a:r>
              <a:endParaRPr dirty="0">
                <a:solidFill>
                  <a:srgbClr val="F55B0D"/>
                </a:solidFill>
                <a:latin typeface="Calibri"/>
                <a:ea typeface="Calibri"/>
                <a:cs typeface="Calibri"/>
                <a:sym typeface="Calibri"/>
              </a:endParaRPr>
            </a:p>
          </p:txBody>
        </p:sp>
      </p:grpSp>
      <p:pic>
        <p:nvPicPr>
          <p:cNvPr id="585" name="Google Shape;585;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86925" y="2733625"/>
            <a:ext cx="3531225" cy="2070275"/>
          </a:xfrm>
          <a:prstGeom prst="rect">
            <a:avLst/>
          </a:prstGeom>
          <a:noFill/>
          <a:ln>
            <a:noFill/>
          </a:ln>
        </p:spPr>
      </p:pic>
      <p:pic>
        <p:nvPicPr>
          <p:cNvPr id="586" name="Google Shape;586;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022324" y="1255925"/>
            <a:ext cx="4311773" cy="3805901"/>
          </a:xfrm>
          <a:prstGeom prst="rect">
            <a:avLst/>
          </a:prstGeom>
          <a:noFill/>
          <a:ln>
            <a:noFill/>
          </a:ln>
        </p:spPr>
      </p:pic>
      <p:sp>
        <p:nvSpPr>
          <p:cNvPr id="587" name="Google Shape;587;p45"/>
          <p:cNvSpPr txBox="1"/>
          <p:nvPr/>
        </p:nvSpPr>
        <p:spPr>
          <a:xfrm>
            <a:off x="4218150" y="4803900"/>
            <a:ext cx="40641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5"/>
              </a:rPr>
              <a:t>Tensor Flow - neural net</a:t>
            </a:r>
            <a:endParaRPr sz="1000"/>
          </a:p>
        </p:txBody>
      </p:sp>
    </p:spTree>
    <p:extLst>
      <p:ext uri="{BB962C8B-B14F-4D97-AF65-F5344CB8AC3E}">
        <p14:creationId xmlns:p14="http://schemas.microsoft.com/office/powerpoint/2010/main" val="207310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47750"/>
            <a:ext cx="8229600" cy="3962400"/>
          </a:xfrm>
        </p:spPr>
        <p:txBody>
          <a:bodyPr/>
          <a:lstStyle/>
          <a:p>
            <a:pPr marL="285750" indent="-285750">
              <a:buClr>
                <a:srgbClr val="EF7521"/>
              </a:buClr>
              <a:buFont typeface="Arial" panose="020B0604020202020204" pitchFamily="34" charset="0"/>
              <a:buChar char="•"/>
            </a:pPr>
            <a:r>
              <a:rPr lang="en-US" dirty="0"/>
              <a:t>Understand how to help users visualize and manipulate </a:t>
            </a:r>
            <a:r>
              <a:rPr lang="en-US" b="1" dirty="0"/>
              <a:t>highly connected data </a:t>
            </a:r>
            <a:r>
              <a:rPr lang="en-US" dirty="0"/>
              <a:t>as is commonly stored in a graph database</a:t>
            </a:r>
          </a:p>
          <a:p>
            <a:pPr marL="285750" indent="-285750">
              <a:buClr>
                <a:srgbClr val="EF7521"/>
              </a:buClr>
              <a:buFont typeface="Arial" panose="020B0604020202020204" pitchFamily="34" charset="0"/>
              <a:buChar char="•"/>
            </a:pPr>
            <a:r>
              <a:rPr lang="en-US" dirty="0"/>
              <a:t>Understand how graph visualizations are similar to, but </a:t>
            </a:r>
            <a:r>
              <a:rPr lang="en-US" b="1" dirty="0"/>
              <a:t>different</a:t>
            </a:r>
            <a:r>
              <a:rPr lang="en-US" dirty="0"/>
              <a:t> from visualization of flat or aggregated (OLAP) data and tabular reporting</a:t>
            </a:r>
          </a:p>
          <a:p>
            <a:pPr marL="285750" indent="-285750">
              <a:buClr>
                <a:srgbClr val="EF7521"/>
              </a:buClr>
              <a:buFont typeface="Arial" panose="020B0604020202020204" pitchFamily="34" charset="0"/>
              <a:buChar char="•"/>
            </a:pPr>
            <a:r>
              <a:rPr lang="en-US" dirty="0"/>
              <a:t>Review key use-cases and examples of visualizations done within Optum</a:t>
            </a:r>
          </a:p>
          <a:p>
            <a:endParaRPr lang="en-US" dirty="0"/>
          </a:p>
        </p:txBody>
      </p:sp>
      <p:sp>
        <p:nvSpPr>
          <p:cNvPr id="4" name="Text Placeholder 3"/>
          <p:cNvSpPr>
            <a:spLocks noGrp="1"/>
          </p:cNvSpPr>
          <p:nvPr>
            <p:ph type="body" sz="quarter" idx="10"/>
          </p:nvPr>
        </p:nvSpPr>
        <p:spPr/>
        <p:txBody>
          <a:bodyPr/>
          <a:lstStyle/>
          <a:p>
            <a:r>
              <a:rPr lang="en-US" dirty="0"/>
              <a:t>Learning Objectives</a:t>
            </a:r>
          </a:p>
        </p:txBody>
      </p:sp>
    </p:spTree>
    <p:custDataLst>
      <p:tags r:id="rId1"/>
    </p:custDataLst>
    <p:extLst>
      <p:ext uri="{BB962C8B-B14F-4D97-AF65-F5344CB8AC3E}">
        <p14:creationId xmlns:p14="http://schemas.microsoft.com/office/powerpoint/2010/main" val="3630959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6"/>
          <p:cNvSpPr txBox="1"/>
          <p:nvPr/>
        </p:nvSpPr>
        <p:spPr>
          <a:xfrm>
            <a:off x="526850" y="561900"/>
            <a:ext cx="15288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593" name="Google Shape;593;p46"/>
          <p:cNvSpPr/>
          <p:nvPr/>
        </p:nvSpPr>
        <p:spPr>
          <a:xfrm>
            <a:off x="1446402" y="1086808"/>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6"/>
          <p:cNvSpPr txBox="1"/>
          <p:nvPr/>
        </p:nvSpPr>
        <p:spPr>
          <a:xfrm>
            <a:off x="1446398" y="1088537"/>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Dependencies</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 Failure chains</a:t>
            </a: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 Order of operation</a:t>
            </a:r>
            <a:endParaRPr sz="1200">
              <a:latin typeface="Calibri"/>
              <a:ea typeface="Calibri"/>
              <a:cs typeface="Calibri"/>
              <a:sym typeface="Calibri"/>
            </a:endParaRPr>
          </a:p>
        </p:txBody>
      </p:sp>
      <p:grpSp>
        <p:nvGrpSpPr>
          <p:cNvPr id="595" name="Google Shape;595;p46"/>
          <p:cNvGrpSpPr/>
          <p:nvPr/>
        </p:nvGrpSpPr>
        <p:grpSpPr>
          <a:xfrm>
            <a:off x="1667814" y="1936179"/>
            <a:ext cx="1385969" cy="268653"/>
            <a:chOff x="480437" y="1649667"/>
            <a:chExt cx="1385969" cy="268653"/>
          </a:xfrm>
        </p:grpSpPr>
        <p:sp>
          <p:nvSpPr>
            <p:cNvPr id="596" name="Google Shape;596;p46"/>
            <p:cNvSpPr/>
            <p:nvPr/>
          </p:nvSpPr>
          <p:spPr>
            <a:xfrm>
              <a:off x="1030287" y="1649667"/>
              <a:ext cx="321919" cy="268653"/>
            </a:xfrm>
            <a:prstGeom prst="flowChartProcess">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597" name="Google Shape;597;p46"/>
            <p:cNvCxnSpPr>
              <a:stCxn id="598" idx="6"/>
              <a:endCxn id="596" idx="1"/>
            </p:cNvCxnSpPr>
            <p:nvPr/>
          </p:nvCxnSpPr>
          <p:spPr>
            <a:xfrm>
              <a:off x="789387" y="1783393"/>
              <a:ext cx="240900" cy="600"/>
            </a:xfrm>
            <a:prstGeom prst="bentConnector3">
              <a:avLst>
                <a:gd name="adj1" fmla="val 50000"/>
              </a:avLst>
            </a:prstGeom>
            <a:noFill/>
            <a:ln w="9525" cap="flat" cmpd="sng">
              <a:solidFill>
                <a:srgbClr val="595959"/>
              </a:solidFill>
              <a:prstDash val="solid"/>
              <a:round/>
              <a:headEnd type="none" w="med" len="med"/>
              <a:tailEnd type="triangle" w="med" len="med"/>
            </a:ln>
          </p:spPr>
        </p:cxnSp>
        <p:cxnSp>
          <p:nvCxnSpPr>
            <p:cNvPr id="599" name="Google Shape;599;p46"/>
            <p:cNvCxnSpPr>
              <a:stCxn id="596" idx="3"/>
              <a:endCxn id="600" idx="1"/>
            </p:cNvCxnSpPr>
            <p:nvPr/>
          </p:nvCxnSpPr>
          <p:spPr>
            <a:xfrm>
              <a:off x="1352206" y="1783993"/>
              <a:ext cx="192300" cy="600"/>
            </a:xfrm>
            <a:prstGeom prst="bentConnector3">
              <a:avLst>
                <a:gd name="adj1" fmla="val 50000"/>
              </a:avLst>
            </a:prstGeom>
            <a:noFill/>
            <a:ln w="9525" cap="flat" cmpd="sng">
              <a:solidFill>
                <a:srgbClr val="595959"/>
              </a:solidFill>
              <a:prstDash val="solid"/>
              <a:round/>
              <a:headEnd type="none" w="med" len="med"/>
              <a:tailEnd type="triangle" w="med" len="med"/>
            </a:ln>
          </p:spPr>
        </p:cxnSp>
        <p:sp>
          <p:nvSpPr>
            <p:cNvPr id="601" name="Google Shape;601;p46"/>
            <p:cNvSpPr/>
            <p:nvPr/>
          </p:nvSpPr>
          <p:spPr>
            <a:xfrm>
              <a:off x="480437" y="1649667"/>
              <a:ext cx="321919" cy="268653"/>
            </a:xfrm>
            <a:prstGeom prst="flowChartProcess">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02" name="Google Shape;602;p46"/>
            <p:cNvSpPr/>
            <p:nvPr/>
          </p:nvSpPr>
          <p:spPr>
            <a:xfrm>
              <a:off x="1544487" y="1649667"/>
              <a:ext cx="321919" cy="268653"/>
            </a:xfrm>
            <a:prstGeom prst="flowChartProcess">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grpSp>
      <p:sp>
        <p:nvSpPr>
          <p:cNvPr id="603" name="Google Shape;603;p46"/>
          <p:cNvSpPr/>
          <p:nvPr/>
        </p:nvSpPr>
        <p:spPr>
          <a:xfrm>
            <a:off x="1446402" y="3149033"/>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6"/>
          <p:cNvSpPr txBox="1"/>
          <p:nvPr/>
        </p:nvSpPr>
        <p:spPr>
          <a:xfrm>
            <a:off x="1446398" y="3150762"/>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Matching / Categorizing</a:t>
            </a: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Highlight variant of dependencies</a:t>
            </a:r>
            <a:endParaRPr>
              <a:solidFill>
                <a:schemeClr val="dk1"/>
              </a:solidFill>
              <a:latin typeface="Calibri"/>
              <a:ea typeface="Calibri"/>
              <a:cs typeface="Calibri"/>
              <a:sym typeface="Calibri"/>
            </a:endParaRPr>
          </a:p>
        </p:txBody>
      </p:sp>
      <p:sp>
        <p:nvSpPr>
          <p:cNvPr id="605" name="Google Shape;605;p46"/>
          <p:cNvSpPr/>
          <p:nvPr/>
        </p:nvSpPr>
        <p:spPr>
          <a:xfrm>
            <a:off x="2105252" y="4496739"/>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06" name="Google Shape;606;p46"/>
          <p:cNvSpPr/>
          <p:nvPr/>
        </p:nvSpPr>
        <p:spPr>
          <a:xfrm>
            <a:off x="1603652" y="4185414"/>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07" name="Google Shape;607;p46"/>
          <p:cNvSpPr/>
          <p:nvPr/>
        </p:nvSpPr>
        <p:spPr>
          <a:xfrm>
            <a:off x="2163503" y="4157876"/>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08" name="Google Shape;608;p46"/>
          <p:cNvSpPr/>
          <p:nvPr/>
        </p:nvSpPr>
        <p:spPr>
          <a:xfrm>
            <a:off x="2780202" y="4496739"/>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09" name="Google Shape;609;p46"/>
          <p:cNvSpPr/>
          <p:nvPr/>
        </p:nvSpPr>
        <p:spPr>
          <a:xfrm>
            <a:off x="1696602" y="4557264"/>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10" name="Google Shape;610;p46"/>
          <p:cNvSpPr/>
          <p:nvPr/>
        </p:nvSpPr>
        <p:spPr>
          <a:xfrm>
            <a:off x="2676602" y="4100514"/>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11" name="Google Shape;611;p46"/>
          <p:cNvSpPr/>
          <p:nvPr/>
        </p:nvSpPr>
        <p:spPr>
          <a:xfrm>
            <a:off x="2402252" y="4606464"/>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12" name="Google Shape;612;p46"/>
          <p:cNvCxnSpPr>
            <a:stCxn id="610" idx="4"/>
            <a:endCxn id="608" idx="1"/>
          </p:cNvCxnSpPr>
          <p:nvPr/>
        </p:nvCxnSpPr>
        <p:spPr>
          <a:xfrm>
            <a:off x="2775002" y="4297614"/>
            <a:ext cx="33900" cy="228000"/>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46"/>
          <p:cNvCxnSpPr>
            <a:stCxn id="610" idx="2"/>
            <a:endCxn id="607" idx="6"/>
          </p:cNvCxnSpPr>
          <p:nvPr/>
        </p:nvCxnSpPr>
        <p:spPr>
          <a:xfrm flipH="1">
            <a:off x="2360303" y="4199064"/>
            <a:ext cx="316299" cy="57362"/>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46"/>
          <p:cNvCxnSpPr>
            <a:stCxn id="607" idx="4"/>
            <a:endCxn id="605" idx="0"/>
          </p:cNvCxnSpPr>
          <p:nvPr/>
        </p:nvCxnSpPr>
        <p:spPr>
          <a:xfrm flipH="1">
            <a:off x="2203652" y="4354976"/>
            <a:ext cx="58251" cy="141763"/>
          </a:xfrm>
          <a:prstGeom prst="straightConnector1">
            <a:avLst/>
          </a:prstGeom>
          <a:noFill/>
          <a:ln w="9525" cap="flat" cmpd="sng">
            <a:solidFill>
              <a:schemeClr val="dk2"/>
            </a:solidFill>
            <a:prstDash val="solid"/>
            <a:round/>
            <a:headEnd type="none" w="med" len="med"/>
            <a:tailEnd type="none" w="med" len="med"/>
          </a:ln>
        </p:spPr>
      </p:cxnSp>
      <p:cxnSp>
        <p:nvCxnSpPr>
          <p:cNvPr id="615" name="Google Shape;615;p46"/>
          <p:cNvCxnSpPr>
            <a:stCxn id="607" idx="5"/>
            <a:endCxn id="611" idx="1"/>
          </p:cNvCxnSpPr>
          <p:nvPr/>
        </p:nvCxnSpPr>
        <p:spPr>
          <a:xfrm>
            <a:off x="2331482" y="4326111"/>
            <a:ext cx="99591" cy="309218"/>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46"/>
          <p:cNvCxnSpPr>
            <a:stCxn id="607" idx="2"/>
            <a:endCxn id="606" idx="6"/>
          </p:cNvCxnSpPr>
          <p:nvPr/>
        </p:nvCxnSpPr>
        <p:spPr>
          <a:xfrm flipH="1">
            <a:off x="1800452" y="4256426"/>
            <a:ext cx="363051" cy="27538"/>
          </a:xfrm>
          <a:prstGeom prst="straightConnector1">
            <a:avLst/>
          </a:prstGeom>
          <a:noFill/>
          <a:ln w="9525" cap="flat" cmpd="sng">
            <a:solidFill>
              <a:schemeClr val="dk2"/>
            </a:solidFill>
            <a:prstDash val="solid"/>
            <a:round/>
            <a:headEnd type="none" w="med" len="med"/>
            <a:tailEnd type="none" w="med" len="med"/>
          </a:ln>
        </p:spPr>
      </p:cxnSp>
      <p:cxnSp>
        <p:nvCxnSpPr>
          <p:cNvPr id="617" name="Google Shape;617;p46"/>
          <p:cNvCxnSpPr>
            <a:stCxn id="609" idx="6"/>
            <a:endCxn id="605" idx="3"/>
          </p:cNvCxnSpPr>
          <p:nvPr/>
        </p:nvCxnSpPr>
        <p:spPr>
          <a:xfrm>
            <a:off x="1893402" y="4655814"/>
            <a:ext cx="240600" cy="9300"/>
          </a:xfrm>
          <a:prstGeom prst="straightConnector1">
            <a:avLst/>
          </a:prstGeom>
          <a:noFill/>
          <a:ln w="9525" cap="flat" cmpd="sng">
            <a:solidFill>
              <a:schemeClr val="dk2"/>
            </a:solidFill>
            <a:prstDash val="solid"/>
            <a:round/>
            <a:headEnd type="none" w="med" len="med"/>
            <a:tailEnd type="none" w="med" len="med"/>
          </a:ln>
        </p:spPr>
      </p:cxnSp>
      <p:grpSp>
        <p:nvGrpSpPr>
          <p:cNvPr id="618" name="Google Shape;618;p46"/>
          <p:cNvGrpSpPr/>
          <p:nvPr/>
        </p:nvGrpSpPr>
        <p:grpSpPr>
          <a:xfrm>
            <a:off x="3657598" y="1088533"/>
            <a:ext cx="1828803" cy="3810100"/>
            <a:chOff x="3231572" y="1003189"/>
            <a:chExt cx="1828803" cy="3810100"/>
          </a:xfrm>
        </p:grpSpPr>
        <p:sp>
          <p:nvSpPr>
            <p:cNvPr id="619" name="Google Shape;619;p46"/>
            <p:cNvSpPr/>
            <p:nvPr/>
          </p:nvSpPr>
          <p:spPr>
            <a:xfrm>
              <a:off x="3231575" y="10031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6"/>
            <p:cNvSpPr txBox="1"/>
            <p:nvPr/>
          </p:nvSpPr>
          <p:spPr>
            <a:xfrm>
              <a:off x="3231572" y="10049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Clustering</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Finding things closely related to each other (friends, fraud)</a:t>
              </a:r>
              <a:endParaRPr>
                <a:solidFill>
                  <a:schemeClr val="dk1"/>
                </a:solidFill>
                <a:latin typeface="Calibri"/>
                <a:ea typeface="Calibri"/>
                <a:cs typeface="Calibri"/>
                <a:sym typeface="Calibri"/>
              </a:endParaRPr>
            </a:p>
          </p:txBody>
        </p:sp>
        <p:sp>
          <p:nvSpPr>
            <p:cNvPr id="621" name="Google Shape;621;p46"/>
            <p:cNvSpPr/>
            <p:nvPr/>
          </p:nvSpPr>
          <p:spPr>
            <a:xfrm>
              <a:off x="3388825" y="2039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2" name="Google Shape;622;p46"/>
            <p:cNvSpPr/>
            <p:nvPr/>
          </p:nvSpPr>
          <p:spPr>
            <a:xfrm>
              <a:off x="4559275" y="195464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3" name="Google Shape;623;p46"/>
            <p:cNvSpPr/>
            <p:nvPr/>
          </p:nvSpPr>
          <p:spPr>
            <a:xfrm>
              <a:off x="3388825" y="2350895"/>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4" name="Google Shape;624;p46"/>
            <p:cNvSpPr/>
            <p:nvPr/>
          </p:nvSpPr>
          <p:spPr>
            <a:xfrm>
              <a:off x="3647750" y="2098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5" name="Google Shape;625;p46"/>
            <p:cNvSpPr/>
            <p:nvPr/>
          </p:nvSpPr>
          <p:spPr>
            <a:xfrm>
              <a:off x="3700313" y="24362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6" name="Google Shape;626;p46"/>
            <p:cNvSpPr/>
            <p:nvPr/>
          </p:nvSpPr>
          <p:spPr>
            <a:xfrm>
              <a:off x="4315425" y="218629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7" name="Google Shape;627;p46"/>
            <p:cNvSpPr/>
            <p:nvPr/>
          </p:nvSpPr>
          <p:spPr>
            <a:xfrm>
              <a:off x="4601950" y="238339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8" name="Google Shape;628;p46"/>
            <p:cNvSpPr/>
            <p:nvPr/>
          </p:nvSpPr>
          <p:spPr>
            <a:xfrm>
              <a:off x="4756075" y="2169020"/>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29" name="Google Shape;629;p46"/>
            <p:cNvSpPr/>
            <p:nvPr/>
          </p:nvSpPr>
          <p:spPr>
            <a:xfrm>
              <a:off x="4756075" y="1724070"/>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30" name="Google Shape;630;p46"/>
            <p:cNvCxnSpPr>
              <a:stCxn id="629" idx="3"/>
              <a:endCxn id="622" idx="7"/>
            </p:cNvCxnSpPr>
            <p:nvPr/>
          </p:nvCxnSpPr>
          <p:spPr>
            <a:xfrm flipH="1">
              <a:off x="4727296" y="1892305"/>
              <a:ext cx="57600" cy="9120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46"/>
            <p:cNvCxnSpPr>
              <a:stCxn id="629" idx="4"/>
              <a:endCxn id="628" idx="0"/>
            </p:cNvCxnSpPr>
            <p:nvPr/>
          </p:nvCxnSpPr>
          <p:spPr>
            <a:xfrm>
              <a:off x="4854475" y="1921170"/>
              <a:ext cx="0" cy="24780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46"/>
            <p:cNvCxnSpPr>
              <a:stCxn id="628" idx="3"/>
              <a:endCxn id="627" idx="7"/>
            </p:cNvCxnSpPr>
            <p:nvPr/>
          </p:nvCxnSpPr>
          <p:spPr>
            <a:xfrm flipH="1">
              <a:off x="4769896" y="2337255"/>
              <a:ext cx="15000" cy="750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a:stCxn id="622" idx="3"/>
              <a:endCxn id="626" idx="7"/>
            </p:cNvCxnSpPr>
            <p:nvPr/>
          </p:nvCxnSpPr>
          <p:spPr>
            <a:xfrm flipH="1">
              <a:off x="4483396" y="2122880"/>
              <a:ext cx="104700" cy="92400"/>
            </a:xfrm>
            <a:prstGeom prst="straightConnector1">
              <a:avLst/>
            </a:prstGeom>
            <a:noFill/>
            <a:ln w="9525" cap="flat" cmpd="sng">
              <a:solidFill>
                <a:schemeClr val="dk2"/>
              </a:solidFill>
              <a:prstDash val="solid"/>
              <a:round/>
              <a:headEnd type="none" w="med" len="med"/>
              <a:tailEnd type="none" w="med" len="med"/>
            </a:ln>
          </p:spPr>
        </p:cxnSp>
        <p:cxnSp>
          <p:nvCxnSpPr>
            <p:cNvPr id="634" name="Google Shape;634;p46"/>
            <p:cNvCxnSpPr>
              <a:stCxn id="622" idx="4"/>
              <a:endCxn id="627" idx="0"/>
            </p:cNvCxnSpPr>
            <p:nvPr/>
          </p:nvCxnSpPr>
          <p:spPr>
            <a:xfrm>
              <a:off x="4657675" y="2151745"/>
              <a:ext cx="42600" cy="231600"/>
            </a:xfrm>
            <a:prstGeom prst="straightConnector1">
              <a:avLst/>
            </a:prstGeom>
            <a:noFill/>
            <a:ln w="9525" cap="flat" cmpd="sng">
              <a:solidFill>
                <a:schemeClr val="dk2"/>
              </a:solidFill>
              <a:prstDash val="solid"/>
              <a:round/>
              <a:headEnd type="none" w="med" len="med"/>
              <a:tailEnd type="none" w="med" len="med"/>
            </a:ln>
          </p:spPr>
        </p:cxnSp>
        <p:cxnSp>
          <p:nvCxnSpPr>
            <p:cNvPr id="635" name="Google Shape;635;p46"/>
            <p:cNvCxnSpPr>
              <a:stCxn id="624" idx="4"/>
              <a:endCxn id="625" idx="0"/>
            </p:cNvCxnSpPr>
            <p:nvPr/>
          </p:nvCxnSpPr>
          <p:spPr>
            <a:xfrm>
              <a:off x="3746150" y="2295670"/>
              <a:ext cx="52500" cy="1407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46"/>
            <p:cNvCxnSpPr>
              <a:stCxn id="624" idx="3"/>
              <a:endCxn id="623" idx="7"/>
            </p:cNvCxnSpPr>
            <p:nvPr/>
          </p:nvCxnSpPr>
          <p:spPr>
            <a:xfrm flipH="1">
              <a:off x="3556871" y="2266805"/>
              <a:ext cx="119700" cy="11310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46"/>
            <p:cNvCxnSpPr>
              <a:stCxn id="624" idx="1"/>
              <a:endCxn id="621" idx="6"/>
            </p:cNvCxnSpPr>
            <p:nvPr/>
          </p:nvCxnSpPr>
          <p:spPr>
            <a:xfrm flipH="1">
              <a:off x="3585671" y="2127435"/>
              <a:ext cx="90900" cy="108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46"/>
            <p:cNvCxnSpPr/>
            <p:nvPr/>
          </p:nvCxnSpPr>
          <p:spPr>
            <a:xfrm>
              <a:off x="3487225" y="2236670"/>
              <a:ext cx="0" cy="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46"/>
            <p:cNvCxnSpPr>
              <a:stCxn id="621" idx="4"/>
              <a:endCxn id="623" idx="0"/>
            </p:cNvCxnSpPr>
            <p:nvPr/>
          </p:nvCxnSpPr>
          <p:spPr>
            <a:xfrm>
              <a:off x="3487225" y="2236670"/>
              <a:ext cx="0" cy="1143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46"/>
            <p:cNvCxnSpPr>
              <a:stCxn id="626" idx="2"/>
              <a:endCxn id="624" idx="6"/>
            </p:cNvCxnSpPr>
            <p:nvPr/>
          </p:nvCxnSpPr>
          <p:spPr>
            <a:xfrm rot="10800000">
              <a:off x="3844425" y="2197245"/>
              <a:ext cx="471000" cy="87600"/>
            </a:xfrm>
            <a:prstGeom prst="straightConnector1">
              <a:avLst/>
            </a:prstGeom>
            <a:noFill/>
            <a:ln w="9525" cap="flat" cmpd="sng">
              <a:solidFill>
                <a:schemeClr val="dk2"/>
              </a:solidFill>
              <a:prstDash val="solid"/>
              <a:round/>
              <a:headEnd type="none" w="med" len="med"/>
              <a:tailEnd type="none" w="med" len="med"/>
            </a:ln>
          </p:spPr>
        </p:cxnSp>
        <p:sp>
          <p:nvSpPr>
            <p:cNvPr id="641" name="Google Shape;641;p46"/>
            <p:cNvSpPr/>
            <p:nvPr/>
          </p:nvSpPr>
          <p:spPr>
            <a:xfrm>
              <a:off x="3231575" y="30636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6"/>
            <p:cNvSpPr txBox="1"/>
            <p:nvPr/>
          </p:nvSpPr>
          <p:spPr>
            <a:xfrm>
              <a:off x="3231572" y="30654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Flow / Cost</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Find distribution</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 problems, efficiencies</a:t>
              </a:r>
              <a:endParaRPr>
                <a:solidFill>
                  <a:schemeClr val="dk1"/>
                </a:solidFill>
                <a:latin typeface="Calibri"/>
                <a:ea typeface="Calibri"/>
                <a:cs typeface="Calibri"/>
                <a:sym typeface="Calibri"/>
              </a:endParaRPr>
            </a:p>
          </p:txBody>
        </p:sp>
        <p:sp>
          <p:nvSpPr>
            <p:cNvPr id="643" name="Google Shape;643;p46"/>
            <p:cNvSpPr/>
            <p:nvPr/>
          </p:nvSpPr>
          <p:spPr>
            <a:xfrm>
              <a:off x="3388825" y="4100070"/>
              <a:ext cx="196800" cy="197100"/>
            </a:xfrm>
            <a:prstGeom prst="ellipse">
              <a:avLst/>
            </a:prstGeom>
            <a:solidFill>
              <a:srgbClr val="FFFFFF"/>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44" name="Google Shape;644;p46"/>
            <p:cNvSpPr/>
            <p:nvPr/>
          </p:nvSpPr>
          <p:spPr>
            <a:xfrm>
              <a:off x="3844538" y="38754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45" name="Google Shape;645;p46"/>
            <p:cNvSpPr/>
            <p:nvPr/>
          </p:nvSpPr>
          <p:spPr>
            <a:xfrm>
              <a:off x="4657700" y="3939132"/>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46" name="Google Shape;646;p46"/>
            <p:cNvCxnSpPr/>
            <p:nvPr/>
          </p:nvCxnSpPr>
          <p:spPr>
            <a:xfrm>
              <a:off x="3487225" y="4297170"/>
              <a:ext cx="0" cy="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46"/>
            <p:cNvSpPr/>
            <p:nvPr/>
          </p:nvSpPr>
          <p:spPr>
            <a:xfrm>
              <a:off x="379565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48" name="Google Shape;648;p46"/>
            <p:cNvSpPr/>
            <p:nvPr/>
          </p:nvSpPr>
          <p:spPr>
            <a:xfrm>
              <a:off x="4191900" y="38493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49" name="Google Shape;649;p46"/>
            <p:cNvSpPr/>
            <p:nvPr/>
          </p:nvSpPr>
          <p:spPr>
            <a:xfrm>
              <a:off x="419190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50" name="Google Shape;650;p46"/>
            <p:cNvSpPr/>
            <p:nvPr/>
          </p:nvSpPr>
          <p:spPr>
            <a:xfrm>
              <a:off x="458815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51" name="Google Shape;651;p46"/>
            <p:cNvCxnSpPr>
              <a:stCxn id="643" idx="7"/>
              <a:endCxn id="644" idx="2"/>
            </p:cNvCxnSpPr>
            <p:nvPr/>
          </p:nvCxnSpPr>
          <p:spPr>
            <a:xfrm rot="10800000" flipH="1">
              <a:off x="3556804" y="3973835"/>
              <a:ext cx="287700" cy="155100"/>
            </a:xfrm>
            <a:prstGeom prst="straightConnector1">
              <a:avLst/>
            </a:prstGeom>
            <a:noFill/>
            <a:ln w="9525" cap="flat" cmpd="sng">
              <a:solidFill>
                <a:schemeClr val="dk2"/>
              </a:solidFill>
              <a:prstDash val="solid"/>
              <a:round/>
              <a:headEnd type="none" w="med" len="med"/>
              <a:tailEnd type="triangle" w="med" len="med"/>
            </a:ln>
          </p:spPr>
        </p:cxnSp>
        <p:cxnSp>
          <p:nvCxnSpPr>
            <p:cNvPr id="652" name="Google Shape;652;p46"/>
            <p:cNvCxnSpPr>
              <a:stCxn id="643" idx="5"/>
              <a:endCxn id="647" idx="2"/>
            </p:cNvCxnSpPr>
            <p:nvPr/>
          </p:nvCxnSpPr>
          <p:spPr>
            <a:xfrm>
              <a:off x="3556804" y="4268305"/>
              <a:ext cx="238800" cy="13680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46"/>
            <p:cNvCxnSpPr>
              <a:stCxn id="647" idx="6"/>
              <a:endCxn id="649" idx="2"/>
            </p:cNvCxnSpPr>
            <p:nvPr/>
          </p:nvCxnSpPr>
          <p:spPr>
            <a:xfrm>
              <a:off x="3992450" y="4405007"/>
              <a:ext cx="199500" cy="0"/>
            </a:xfrm>
            <a:prstGeom prst="straightConnector1">
              <a:avLst/>
            </a:prstGeom>
            <a:noFill/>
            <a:ln w="9525" cap="flat" cmpd="sng">
              <a:solidFill>
                <a:schemeClr val="dk2"/>
              </a:solidFill>
              <a:prstDash val="solid"/>
              <a:round/>
              <a:headEnd type="none" w="med" len="med"/>
              <a:tailEnd type="triangle" w="med" len="med"/>
            </a:ln>
          </p:spPr>
        </p:cxnSp>
        <p:cxnSp>
          <p:nvCxnSpPr>
            <p:cNvPr id="654" name="Google Shape;654;p46"/>
            <p:cNvCxnSpPr>
              <a:stCxn id="649" idx="6"/>
              <a:endCxn id="650" idx="2"/>
            </p:cNvCxnSpPr>
            <p:nvPr/>
          </p:nvCxnSpPr>
          <p:spPr>
            <a:xfrm>
              <a:off x="4388700" y="4405007"/>
              <a:ext cx="199500" cy="0"/>
            </a:xfrm>
            <a:prstGeom prst="straightConnector1">
              <a:avLst/>
            </a:prstGeom>
            <a:noFill/>
            <a:ln w="9525" cap="flat" cmpd="sng">
              <a:solidFill>
                <a:schemeClr val="dk2"/>
              </a:solidFill>
              <a:prstDash val="solid"/>
              <a:round/>
              <a:headEnd type="none" w="med" len="med"/>
              <a:tailEnd type="triangle" w="med" len="med"/>
            </a:ln>
          </p:spPr>
        </p:cxnSp>
        <p:cxnSp>
          <p:nvCxnSpPr>
            <p:cNvPr id="655" name="Google Shape;655;p46"/>
            <p:cNvCxnSpPr>
              <a:stCxn id="650" idx="0"/>
              <a:endCxn id="645" idx="4"/>
            </p:cNvCxnSpPr>
            <p:nvPr/>
          </p:nvCxnSpPr>
          <p:spPr>
            <a:xfrm rot="10800000" flipH="1">
              <a:off x="4686550" y="4136357"/>
              <a:ext cx="69600" cy="170100"/>
            </a:xfrm>
            <a:prstGeom prst="straightConnector1">
              <a:avLst/>
            </a:prstGeom>
            <a:noFill/>
            <a:ln w="9525" cap="flat" cmpd="sng">
              <a:solidFill>
                <a:schemeClr val="dk2"/>
              </a:solidFill>
              <a:prstDash val="solid"/>
              <a:round/>
              <a:headEnd type="none" w="med" len="med"/>
              <a:tailEnd type="triangle" w="med" len="med"/>
            </a:ln>
          </p:spPr>
        </p:cxnSp>
        <p:cxnSp>
          <p:nvCxnSpPr>
            <p:cNvPr id="656" name="Google Shape;656;p46"/>
            <p:cNvCxnSpPr>
              <a:endCxn id="648" idx="2"/>
            </p:cNvCxnSpPr>
            <p:nvPr/>
          </p:nvCxnSpPr>
          <p:spPr>
            <a:xfrm rot="10800000" flipH="1">
              <a:off x="4041300" y="3947882"/>
              <a:ext cx="150600" cy="2610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46"/>
            <p:cNvCxnSpPr>
              <a:stCxn id="648" idx="6"/>
              <a:endCxn id="645" idx="1"/>
            </p:cNvCxnSpPr>
            <p:nvPr/>
          </p:nvCxnSpPr>
          <p:spPr>
            <a:xfrm>
              <a:off x="4388700" y="3947882"/>
              <a:ext cx="297900" cy="201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46"/>
            <p:cNvCxnSpPr>
              <a:stCxn id="648" idx="4"/>
              <a:endCxn id="649" idx="0"/>
            </p:cNvCxnSpPr>
            <p:nvPr/>
          </p:nvCxnSpPr>
          <p:spPr>
            <a:xfrm>
              <a:off x="4290300" y="4046432"/>
              <a:ext cx="0" cy="260100"/>
            </a:xfrm>
            <a:prstGeom prst="straightConnector1">
              <a:avLst/>
            </a:prstGeom>
            <a:noFill/>
            <a:ln w="9525" cap="flat" cmpd="sng">
              <a:solidFill>
                <a:schemeClr val="dk2"/>
              </a:solidFill>
              <a:prstDash val="solid"/>
              <a:round/>
              <a:headEnd type="none" w="med" len="med"/>
              <a:tailEnd type="triangle" w="med" len="med"/>
            </a:ln>
          </p:spPr>
        </p:cxnSp>
      </p:grpSp>
      <p:grpSp>
        <p:nvGrpSpPr>
          <p:cNvPr id="659" name="Google Shape;659;p46"/>
          <p:cNvGrpSpPr/>
          <p:nvPr/>
        </p:nvGrpSpPr>
        <p:grpSpPr>
          <a:xfrm>
            <a:off x="5868798" y="1088533"/>
            <a:ext cx="1828803" cy="3810100"/>
            <a:chOff x="6078947" y="1003189"/>
            <a:chExt cx="1828803" cy="3810100"/>
          </a:xfrm>
        </p:grpSpPr>
        <p:sp>
          <p:nvSpPr>
            <p:cNvPr id="660" name="Google Shape;660;p46"/>
            <p:cNvSpPr/>
            <p:nvPr/>
          </p:nvSpPr>
          <p:spPr>
            <a:xfrm>
              <a:off x="6078950" y="10031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p:nvPr/>
          </p:nvSpPr>
          <p:spPr>
            <a:xfrm>
              <a:off x="6078947" y="10049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Similarity</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Similar paths or patterns</a:t>
              </a:r>
              <a:endParaRPr>
                <a:solidFill>
                  <a:schemeClr val="dk1"/>
                </a:solidFill>
                <a:latin typeface="Calibri"/>
                <a:ea typeface="Calibri"/>
                <a:cs typeface="Calibri"/>
                <a:sym typeface="Calibri"/>
              </a:endParaRPr>
            </a:p>
          </p:txBody>
        </p:sp>
        <p:sp>
          <p:nvSpPr>
            <p:cNvPr id="662" name="Google Shape;662;p46"/>
            <p:cNvSpPr/>
            <p:nvPr/>
          </p:nvSpPr>
          <p:spPr>
            <a:xfrm>
              <a:off x="6512750" y="1597145"/>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63" name="Google Shape;663;p46"/>
            <p:cNvSpPr/>
            <p:nvPr/>
          </p:nvSpPr>
          <p:spPr>
            <a:xfrm>
              <a:off x="6315950" y="18866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64" name="Google Shape;664;p46"/>
            <p:cNvSpPr/>
            <p:nvPr/>
          </p:nvSpPr>
          <p:spPr>
            <a:xfrm>
              <a:off x="6734800" y="18166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65" name="Google Shape;665;p46"/>
            <p:cNvSpPr/>
            <p:nvPr/>
          </p:nvSpPr>
          <p:spPr>
            <a:xfrm>
              <a:off x="6541563" y="2098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66" name="Google Shape;666;p46"/>
            <p:cNvCxnSpPr/>
            <p:nvPr/>
          </p:nvCxnSpPr>
          <p:spPr>
            <a:xfrm>
              <a:off x="6549025" y="1915170"/>
              <a:ext cx="0" cy="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46"/>
            <p:cNvCxnSpPr>
              <a:stCxn id="662" idx="3"/>
              <a:endCxn id="663" idx="7"/>
            </p:cNvCxnSpPr>
            <p:nvPr/>
          </p:nvCxnSpPr>
          <p:spPr>
            <a:xfrm flipH="1">
              <a:off x="6483971" y="1765380"/>
              <a:ext cx="57600" cy="150000"/>
            </a:xfrm>
            <a:prstGeom prst="straightConnector1">
              <a:avLst/>
            </a:prstGeom>
            <a:noFill/>
            <a:ln w="9525" cap="flat" cmpd="sng">
              <a:solidFill>
                <a:schemeClr val="dk2"/>
              </a:solidFill>
              <a:prstDash val="solid"/>
              <a:round/>
              <a:headEnd type="none" w="med" len="med"/>
              <a:tailEnd type="none" w="med" len="med"/>
            </a:ln>
          </p:spPr>
        </p:cxnSp>
        <p:cxnSp>
          <p:nvCxnSpPr>
            <p:cNvPr id="668" name="Google Shape;668;p46"/>
            <p:cNvCxnSpPr>
              <a:stCxn id="663" idx="5"/>
              <a:endCxn id="665" idx="1"/>
            </p:cNvCxnSpPr>
            <p:nvPr/>
          </p:nvCxnSpPr>
          <p:spPr>
            <a:xfrm>
              <a:off x="6483929" y="2054855"/>
              <a:ext cx="86400" cy="726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6"/>
            <p:cNvSpPr/>
            <p:nvPr/>
          </p:nvSpPr>
          <p:spPr>
            <a:xfrm>
              <a:off x="6525388" y="24171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70" name="Google Shape;670;p46"/>
            <p:cNvCxnSpPr>
              <a:stCxn id="665" idx="4"/>
              <a:endCxn id="669" idx="0"/>
            </p:cNvCxnSpPr>
            <p:nvPr/>
          </p:nvCxnSpPr>
          <p:spPr>
            <a:xfrm flipH="1">
              <a:off x="6623763" y="2295670"/>
              <a:ext cx="16200" cy="1215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46"/>
            <p:cNvCxnSpPr>
              <a:stCxn id="664" idx="3"/>
              <a:endCxn id="665" idx="7"/>
            </p:cNvCxnSpPr>
            <p:nvPr/>
          </p:nvCxnSpPr>
          <p:spPr>
            <a:xfrm flipH="1">
              <a:off x="6709621" y="1984855"/>
              <a:ext cx="54000" cy="1425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46"/>
            <p:cNvCxnSpPr>
              <a:stCxn id="662" idx="5"/>
              <a:endCxn id="664" idx="1"/>
            </p:cNvCxnSpPr>
            <p:nvPr/>
          </p:nvCxnSpPr>
          <p:spPr>
            <a:xfrm>
              <a:off x="6680729" y="1765380"/>
              <a:ext cx="82800" cy="80100"/>
            </a:xfrm>
            <a:prstGeom prst="straightConnector1">
              <a:avLst/>
            </a:prstGeom>
            <a:noFill/>
            <a:ln w="9525" cap="flat" cmpd="sng">
              <a:solidFill>
                <a:schemeClr val="dk2"/>
              </a:solidFill>
              <a:prstDash val="solid"/>
              <a:round/>
              <a:headEnd type="none" w="med" len="med"/>
              <a:tailEnd type="none" w="med" len="med"/>
            </a:ln>
          </p:spPr>
        </p:cxnSp>
        <p:sp>
          <p:nvSpPr>
            <p:cNvPr id="673" name="Google Shape;673;p46"/>
            <p:cNvSpPr/>
            <p:nvPr/>
          </p:nvSpPr>
          <p:spPr>
            <a:xfrm>
              <a:off x="7291950" y="1597145"/>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74" name="Google Shape;674;p46"/>
            <p:cNvSpPr/>
            <p:nvPr/>
          </p:nvSpPr>
          <p:spPr>
            <a:xfrm>
              <a:off x="7097363" y="181662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75" name="Google Shape;675;p46"/>
            <p:cNvSpPr/>
            <p:nvPr/>
          </p:nvSpPr>
          <p:spPr>
            <a:xfrm>
              <a:off x="7514000" y="181662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76" name="Google Shape;676;p46"/>
            <p:cNvSpPr/>
            <p:nvPr/>
          </p:nvSpPr>
          <p:spPr>
            <a:xfrm>
              <a:off x="7320763" y="209857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77" name="Google Shape;677;p46"/>
            <p:cNvCxnSpPr>
              <a:stCxn id="673" idx="3"/>
              <a:endCxn id="674" idx="7"/>
            </p:cNvCxnSpPr>
            <p:nvPr/>
          </p:nvCxnSpPr>
          <p:spPr>
            <a:xfrm flipH="1">
              <a:off x="7265271" y="1765380"/>
              <a:ext cx="55500" cy="8010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6"/>
            <p:cNvCxnSpPr>
              <a:stCxn id="674" idx="5"/>
              <a:endCxn id="676" idx="1"/>
            </p:cNvCxnSpPr>
            <p:nvPr/>
          </p:nvCxnSpPr>
          <p:spPr>
            <a:xfrm>
              <a:off x="7265342" y="1984855"/>
              <a:ext cx="84300" cy="142500"/>
            </a:xfrm>
            <a:prstGeom prst="straightConnector1">
              <a:avLst/>
            </a:prstGeom>
            <a:noFill/>
            <a:ln w="9525" cap="flat" cmpd="sng">
              <a:solidFill>
                <a:schemeClr val="dk2"/>
              </a:solidFill>
              <a:prstDash val="solid"/>
              <a:round/>
              <a:headEnd type="none" w="med" len="med"/>
              <a:tailEnd type="none" w="med" len="med"/>
            </a:ln>
          </p:spPr>
        </p:cxnSp>
        <p:sp>
          <p:nvSpPr>
            <p:cNvPr id="679" name="Google Shape;679;p46"/>
            <p:cNvSpPr/>
            <p:nvPr/>
          </p:nvSpPr>
          <p:spPr>
            <a:xfrm>
              <a:off x="7304588" y="2417132"/>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80" name="Google Shape;680;p46"/>
            <p:cNvCxnSpPr>
              <a:stCxn id="676" idx="4"/>
              <a:endCxn id="679" idx="0"/>
            </p:cNvCxnSpPr>
            <p:nvPr/>
          </p:nvCxnSpPr>
          <p:spPr>
            <a:xfrm flipH="1">
              <a:off x="7402963" y="2295670"/>
              <a:ext cx="16200" cy="1215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6"/>
            <p:cNvCxnSpPr>
              <a:stCxn id="675" idx="3"/>
              <a:endCxn id="676" idx="7"/>
            </p:cNvCxnSpPr>
            <p:nvPr/>
          </p:nvCxnSpPr>
          <p:spPr>
            <a:xfrm flipH="1">
              <a:off x="7488821" y="1984855"/>
              <a:ext cx="54000" cy="142500"/>
            </a:xfrm>
            <a:prstGeom prst="straightConnector1">
              <a:avLst/>
            </a:prstGeom>
            <a:noFill/>
            <a:ln w="9525" cap="flat" cmpd="sng">
              <a:solidFill>
                <a:schemeClr val="dk2"/>
              </a:solidFill>
              <a:prstDash val="solid"/>
              <a:round/>
              <a:headEnd type="none" w="med" len="med"/>
              <a:tailEnd type="none" w="med" len="med"/>
            </a:ln>
          </p:spPr>
        </p:cxnSp>
        <p:cxnSp>
          <p:nvCxnSpPr>
            <p:cNvPr id="682" name="Google Shape;682;p46"/>
            <p:cNvCxnSpPr>
              <a:stCxn id="673" idx="5"/>
              <a:endCxn id="675" idx="1"/>
            </p:cNvCxnSpPr>
            <p:nvPr/>
          </p:nvCxnSpPr>
          <p:spPr>
            <a:xfrm>
              <a:off x="7459929" y="1765380"/>
              <a:ext cx="82800" cy="80100"/>
            </a:xfrm>
            <a:prstGeom prst="straightConnector1">
              <a:avLst/>
            </a:prstGeom>
            <a:noFill/>
            <a:ln w="9525" cap="flat" cmpd="sng">
              <a:solidFill>
                <a:schemeClr val="dk2"/>
              </a:solidFill>
              <a:prstDash val="solid"/>
              <a:round/>
              <a:headEnd type="none" w="med" len="med"/>
              <a:tailEnd type="none" w="med" len="med"/>
            </a:ln>
          </p:spPr>
        </p:cxnSp>
        <p:sp>
          <p:nvSpPr>
            <p:cNvPr id="683" name="Google Shape;683;p46"/>
            <p:cNvSpPr/>
            <p:nvPr/>
          </p:nvSpPr>
          <p:spPr>
            <a:xfrm>
              <a:off x="6990963" y="219527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84" name="Google Shape;684;p46"/>
            <p:cNvCxnSpPr>
              <a:stCxn id="676" idx="2"/>
              <a:endCxn id="683" idx="6"/>
            </p:cNvCxnSpPr>
            <p:nvPr/>
          </p:nvCxnSpPr>
          <p:spPr>
            <a:xfrm flipH="1">
              <a:off x="7187863" y="2197120"/>
              <a:ext cx="132900" cy="966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46"/>
            <p:cNvSpPr/>
            <p:nvPr/>
          </p:nvSpPr>
          <p:spPr>
            <a:xfrm>
              <a:off x="6078950" y="30636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txBox="1"/>
            <p:nvPr/>
          </p:nvSpPr>
          <p:spPr>
            <a:xfrm>
              <a:off x="6078947" y="30654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alibri"/>
                  <a:ea typeface="Calibri"/>
                  <a:cs typeface="Calibri"/>
                  <a:sym typeface="Calibri"/>
                </a:rPr>
                <a:t>Centrality, Search</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Which nodes are the most connected or relevant</a:t>
              </a:r>
              <a:endParaRPr>
                <a:solidFill>
                  <a:schemeClr val="dk1"/>
                </a:solidFill>
                <a:latin typeface="Calibri"/>
                <a:ea typeface="Calibri"/>
                <a:cs typeface="Calibri"/>
                <a:sym typeface="Calibri"/>
              </a:endParaRPr>
            </a:p>
          </p:txBody>
        </p:sp>
        <p:sp>
          <p:nvSpPr>
            <p:cNvPr id="687" name="Google Shape;687;p46"/>
            <p:cNvSpPr/>
            <p:nvPr/>
          </p:nvSpPr>
          <p:spPr>
            <a:xfrm>
              <a:off x="7002300" y="4160632"/>
              <a:ext cx="196800" cy="197100"/>
            </a:xfrm>
            <a:prstGeom prst="ellipse">
              <a:avLst/>
            </a:prstGeom>
            <a:solidFill>
              <a:srgbClr val="FFFFFF"/>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88" name="Google Shape;688;p46"/>
            <p:cNvSpPr/>
            <p:nvPr/>
          </p:nvSpPr>
          <p:spPr>
            <a:xfrm>
              <a:off x="6627738" y="398788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89" name="Google Shape;689;p46"/>
            <p:cNvSpPr/>
            <p:nvPr/>
          </p:nvSpPr>
          <p:spPr>
            <a:xfrm>
              <a:off x="7505075" y="3939132"/>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90" name="Google Shape;690;p46"/>
            <p:cNvCxnSpPr/>
            <p:nvPr/>
          </p:nvCxnSpPr>
          <p:spPr>
            <a:xfrm>
              <a:off x="6334600" y="4297170"/>
              <a:ext cx="0" cy="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6"/>
            <p:cNvSpPr/>
            <p:nvPr/>
          </p:nvSpPr>
          <p:spPr>
            <a:xfrm>
              <a:off x="6643025"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92" name="Google Shape;692;p46"/>
            <p:cNvSpPr/>
            <p:nvPr/>
          </p:nvSpPr>
          <p:spPr>
            <a:xfrm>
              <a:off x="7039275" y="38493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93" name="Google Shape;693;p46"/>
            <p:cNvSpPr/>
            <p:nvPr/>
          </p:nvSpPr>
          <p:spPr>
            <a:xfrm>
              <a:off x="7002300" y="447190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94" name="Google Shape;694;p46"/>
            <p:cNvSpPr/>
            <p:nvPr/>
          </p:nvSpPr>
          <p:spPr>
            <a:xfrm>
              <a:off x="7435525"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95" name="Google Shape;695;p46"/>
            <p:cNvSpPr/>
            <p:nvPr/>
          </p:nvSpPr>
          <p:spPr>
            <a:xfrm>
              <a:off x="6240100" y="4015157"/>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696" name="Google Shape;696;p46"/>
            <p:cNvSpPr/>
            <p:nvPr/>
          </p:nvSpPr>
          <p:spPr>
            <a:xfrm>
              <a:off x="6283750" y="4382057"/>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697" name="Google Shape;697;p46"/>
            <p:cNvCxnSpPr>
              <a:stCxn id="692" idx="4"/>
              <a:endCxn id="687" idx="0"/>
            </p:cNvCxnSpPr>
            <p:nvPr/>
          </p:nvCxnSpPr>
          <p:spPr>
            <a:xfrm flipH="1">
              <a:off x="7100775" y="4046432"/>
              <a:ext cx="36900" cy="114300"/>
            </a:xfrm>
            <a:prstGeom prst="straightConnector1">
              <a:avLst/>
            </a:prstGeom>
            <a:noFill/>
            <a:ln w="9525" cap="flat" cmpd="sng">
              <a:solidFill>
                <a:schemeClr val="dk2"/>
              </a:solidFill>
              <a:prstDash val="solid"/>
              <a:round/>
              <a:headEnd type="none" w="med" len="med"/>
              <a:tailEnd type="none" w="med" len="med"/>
            </a:ln>
          </p:spPr>
        </p:cxnSp>
        <p:cxnSp>
          <p:nvCxnSpPr>
            <p:cNvPr id="698" name="Google Shape;698;p46"/>
            <p:cNvCxnSpPr>
              <a:stCxn id="689" idx="3"/>
              <a:endCxn id="687" idx="7"/>
            </p:cNvCxnSpPr>
            <p:nvPr/>
          </p:nvCxnSpPr>
          <p:spPr>
            <a:xfrm flipH="1">
              <a:off x="7170296" y="4107368"/>
              <a:ext cx="363600" cy="82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6"/>
            <p:cNvCxnSpPr>
              <a:stCxn id="694" idx="2"/>
              <a:endCxn id="687" idx="5"/>
            </p:cNvCxnSpPr>
            <p:nvPr/>
          </p:nvCxnSpPr>
          <p:spPr>
            <a:xfrm rot="10800000">
              <a:off x="7170325" y="4328807"/>
              <a:ext cx="265200" cy="762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46"/>
            <p:cNvCxnSpPr>
              <a:stCxn id="688" idx="5"/>
              <a:endCxn id="687" idx="1"/>
            </p:cNvCxnSpPr>
            <p:nvPr/>
          </p:nvCxnSpPr>
          <p:spPr>
            <a:xfrm>
              <a:off x="6795717" y="4156118"/>
              <a:ext cx="235500" cy="333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46"/>
            <p:cNvCxnSpPr>
              <a:stCxn id="691" idx="6"/>
              <a:endCxn id="687" idx="3"/>
            </p:cNvCxnSpPr>
            <p:nvPr/>
          </p:nvCxnSpPr>
          <p:spPr>
            <a:xfrm rot="10800000" flipH="1">
              <a:off x="6839825" y="4328807"/>
              <a:ext cx="191400" cy="76200"/>
            </a:xfrm>
            <a:prstGeom prst="straightConnector1">
              <a:avLst/>
            </a:prstGeom>
            <a:noFill/>
            <a:ln w="9525" cap="flat" cmpd="sng">
              <a:solidFill>
                <a:schemeClr val="dk2"/>
              </a:solidFill>
              <a:prstDash val="solid"/>
              <a:round/>
              <a:headEnd type="none" w="med" len="med"/>
              <a:tailEnd type="none" w="med" len="med"/>
            </a:ln>
          </p:spPr>
        </p:cxnSp>
        <p:cxnSp>
          <p:nvCxnSpPr>
            <p:cNvPr id="702" name="Google Shape;702;p46"/>
            <p:cNvCxnSpPr>
              <a:stCxn id="693" idx="0"/>
              <a:endCxn id="687" idx="4"/>
            </p:cNvCxnSpPr>
            <p:nvPr/>
          </p:nvCxnSpPr>
          <p:spPr>
            <a:xfrm rot="10800000">
              <a:off x="7100700" y="4357607"/>
              <a:ext cx="0" cy="114300"/>
            </a:xfrm>
            <a:prstGeom prst="straightConnector1">
              <a:avLst/>
            </a:prstGeom>
            <a:noFill/>
            <a:ln w="9525" cap="flat" cmpd="sng">
              <a:solidFill>
                <a:schemeClr val="dk2"/>
              </a:solidFill>
              <a:prstDash val="solid"/>
              <a:round/>
              <a:headEnd type="none" w="med" len="med"/>
              <a:tailEnd type="none" w="med" len="med"/>
            </a:ln>
          </p:spPr>
        </p:cxnSp>
        <p:cxnSp>
          <p:nvCxnSpPr>
            <p:cNvPr id="703" name="Google Shape;703;p46"/>
            <p:cNvCxnSpPr>
              <a:stCxn id="695" idx="5"/>
              <a:endCxn id="688" idx="3"/>
            </p:cNvCxnSpPr>
            <p:nvPr/>
          </p:nvCxnSpPr>
          <p:spPr>
            <a:xfrm rot="10800000" flipH="1">
              <a:off x="6408079" y="4156093"/>
              <a:ext cx="248400" cy="27300"/>
            </a:xfrm>
            <a:prstGeom prst="straightConnector1">
              <a:avLst/>
            </a:prstGeom>
            <a:noFill/>
            <a:ln w="9525" cap="flat" cmpd="sng">
              <a:solidFill>
                <a:schemeClr val="dk2"/>
              </a:solidFill>
              <a:prstDash val="solid"/>
              <a:round/>
              <a:headEnd type="none" w="med" len="med"/>
              <a:tailEnd type="none" w="med" len="med"/>
            </a:ln>
          </p:spPr>
        </p:cxnSp>
        <p:cxnSp>
          <p:nvCxnSpPr>
            <p:cNvPr id="704" name="Google Shape;704;p46"/>
            <p:cNvCxnSpPr>
              <a:stCxn id="696" idx="7"/>
              <a:endCxn id="691" idx="3"/>
            </p:cNvCxnSpPr>
            <p:nvPr/>
          </p:nvCxnSpPr>
          <p:spPr>
            <a:xfrm>
              <a:off x="6451729" y="4410922"/>
              <a:ext cx="220200" cy="63900"/>
            </a:xfrm>
            <a:prstGeom prst="straightConnector1">
              <a:avLst/>
            </a:prstGeom>
            <a:noFill/>
            <a:ln w="9525" cap="flat" cmpd="sng">
              <a:solidFill>
                <a:schemeClr val="dk2"/>
              </a:solidFill>
              <a:prstDash val="solid"/>
              <a:round/>
              <a:headEnd type="none" w="med" len="med"/>
              <a:tailEnd type="none" w="med" len="med"/>
            </a:ln>
          </p:spPr>
        </p:cxnSp>
        <p:cxnSp>
          <p:nvCxnSpPr>
            <p:cNvPr id="705" name="Google Shape;705;p46"/>
            <p:cNvCxnSpPr>
              <a:stCxn id="691" idx="0"/>
              <a:endCxn id="688" idx="4"/>
            </p:cNvCxnSpPr>
            <p:nvPr/>
          </p:nvCxnSpPr>
          <p:spPr>
            <a:xfrm rot="10800000">
              <a:off x="6726125" y="4184957"/>
              <a:ext cx="15300" cy="121500"/>
            </a:xfrm>
            <a:prstGeom prst="straightConnector1">
              <a:avLst/>
            </a:prstGeom>
            <a:noFill/>
            <a:ln w="9525" cap="flat" cmpd="sng">
              <a:solidFill>
                <a:schemeClr val="dk2"/>
              </a:solidFill>
              <a:prstDash val="solid"/>
              <a:round/>
              <a:headEnd type="none" w="med" len="med"/>
              <a:tailEnd type="none" w="med" len="med"/>
            </a:ln>
          </p:spPr>
        </p:cxnSp>
      </p:grpSp>
      <p:sp>
        <p:nvSpPr>
          <p:cNvPr id="706" name="Google Shape;706;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6"/>
                </a:solidFill>
              </a:rPr>
              <a:t>Algorithm based graph stories</a:t>
            </a:r>
            <a:endParaRPr sz="2400" dirty="0">
              <a:solidFill>
                <a:schemeClr val="accent6"/>
              </a:solidFill>
            </a:endParaRPr>
          </a:p>
        </p:txBody>
      </p:sp>
      <p:sp>
        <p:nvSpPr>
          <p:cNvPr id="707" name="Google Shape;707;p46"/>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40</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288737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47"/>
          <p:cNvSpPr txBox="1"/>
          <p:nvPr/>
        </p:nvSpPr>
        <p:spPr>
          <a:xfrm>
            <a:off x="182075" y="956700"/>
            <a:ext cx="6596700" cy="1700400"/>
          </a:xfrm>
          <a:prstGeom prst="rect">
            <a:avLst/>
          </a:prstGeom>
          <a:noFill/>
          <a:ln>
            <a:noFill/>
          </a:ln>
        </p:spPr>
        <p:txBody>
          <a:bodyPr spcFirstLastPara="1" wrap="square" lIns="91425" tIns="91425" rIns="91425" bIns="91425" anchor="t" anchorCtr="0">
            <a:noAutofit/>
          </a:bodyPr>
          <a:lstStyle/>
          <a:p>
            <a:pPr marL="457200" lvl="0" indent="-342900" algn="l" rtl="0">
              <a:lnSpc>
                <a:spcPct val="230769"/>
              </a:lnSpc>
              <a:spcBef>
                <a:spcPts val="0"/>
              </a:spcBef>
              <a:spcAft>
                <a:spcPts val="0"/>
              </a:spcAft>
              <a:buSzPts val="1800"/>
              <a:buFont typeface="Helvetica Neue"/>
              <a:buAutoNum type="arabicParenR"/>
            </a:pPr>
            <a:r>
              <a:rPr lang="en" sz="1800">
                <a:solidFill>
                  <a:srgbClr val="333333"/>
                </a:solidFill>
                <a:highlight>
                  <a:srgbClr val="FFFFFF"/>
                </a:highlight>
                <a:latin typeface="Helvetica Neue"/>
                <a:ea typeface="Helvetica Neue"/>
                <a:cs typeface="Helvetica Neue"/>
                <a:sym typeface="Helvetica Neue"/>
              </a:rPr>
              <a:t>Overview first (context and container)</a:t>
            </a:r>
            <a:endParaRPr sz="1800">
              <a:solidFill>
                <a:srgbClr val="333333"/>
              </a:solidFill>
              <a:highlight>
                <a:srgbClr val="FFFFFF"/>
              </a:highlight>
              <a:latin typeface="Helvetica Neue"/>
              <a:ea typeface="Helvetica Neue"/>
              <a:cs typeface="Helvetica Neue"/>
              <a:sym typeface="Helvetica Neue"/>
            </a:endParaRPr>
          </a:p>
          <a:p>
            <a:pPr marL="457200" lvl="0" indent="-342900" algn="l" rtl="0">
              <a:lnSpc>
                <a:spcPct val="230769"/>
              </a:lnSpc>
              <a:spcBef>
                <a:spcPts val="0"/>
              </a:spcBef>
              <a:spcAft>
                <a:spcPts val="0"/>
              </a:spcAft>
              <a:buClr>
                <a:srgbClr val="333333"/>
              </a:buClr>
              <a:buSzPts val="1800"/>
              <a:buFont typeface="Helvetica Neue"/>
              <a:buAutoNum type="arabicParenR"/>
            </a:pPr>
            <a:r>
              <a:rPr lang="en" sz="1800">
                <a:solidFill>
                  <a:srgbClr val="333333"/>
                </a:solidFill>
                <a:highlight>
                  <a:srgbClr val="FFFFFF"/>
                </a:highlight>
                <a:latin typeface="Helvetica Neue"/>
                <a:ea typeface="Helvetica Neue"/>
                <a:cs typeface="Helvetica Neue"/>
                <a:sym typeface="Helvetica Neue"/>
              </a:rPr>
              <a:t>Zoom and filter (component)</a:t>
            </a:r>
            <a:endParaRPr sz="1800">
              <a:solidFill>
                <a:srgbClr val="333333"/>
              </a:solidFill>
              <a:highlight>
                <a:srgbClr val="FFFFFF"/>
              </a:highlight>
              <a:latin typeface="Helvetica Neue"/>
              <a:ea typeface="Helvetica Neue"/>
              <a:cs typeface="Helvetica Neue"/>
              <a:sym typeface="Helvetica Neue"/>
            </a:endParaRPr>
          </a:p>
          <a:p>
            <a:pPr marL="457200" lvl="0" indent="-342900" algn="l" rtl="0">
              <a:lnSpc>
                <a:spcPct val="230769"/>
              </a:lnSpc>
              <a:spcBef>
                <a:spcPts val="0"/>
              </a:spcBef>
              <a:spcAft>
                <a:spcPts val="0"/>
              </a:spcAft>
              <a:buClr>
                <a:srgbClr val="333333"/>
              </a:buClr>
              <a:buSzPts val="1800"/>
              <a:buFont typeface="Helvetica Neue"/>
              <a:buAutoNum type="arabicParenR"/>
            </a:pPr>
            <a:r>
              <a:rPr lang="en" sz="1800">
                <a:solidFill>
                  <a:srgbClr val="333333"/>
                </a:solidFill>
                <a:highlight>
                  <a:srgbClr val="FFFFFF"/>
                </a:highlight>
                <a:latin typeface="Helvetica Neue"/>
                <a:ea typeface="Helvetica Neue"/>
                <a:cs typeface="Helvetica Neue"/>
                <a:sym typeface="Helvetica Neue"/>
              </a:rPr>
              <a:t>Details on demand </a:t>
            </a:r>
            <a:endParaRPr/>
          </a:p>
        </p:txBody>
      </p:sp>
      <p:sp>
        <p:nvSpPr>
          <p:cNvPr id="713" name="Google Shape;713;p47"/>
          <p:cNvSpPr txBox="1">
            <a:spLocks noGrp="1"/>
          </p:cNvSpPr>
          <p:nvPr>
            <p:ph type="title"/>
          </p:nvPr>
        </p:nvSpPr>
        <p:spPr>
          <a:xfrm>
            <a:off x="137161" y="20552"/>
            <a:ext cx="84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lt1"/>
                </a:solidFill>
              </a:rPr>
              <a:t>Shneiderman’s Mantra for Visualization and Interaction</a:t>
            </a:r>
            <a:endParaRPr/>
          </a:p>
        </p:txBody>
      </p:sp>
      <p:sp>
        <p:nvSpPr>
          <p:cNvPr id="714" name="Google Shape;714;p47"/>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41</a:t>
            </a:fld>
            <a:endParaRPr>
              <a:latin typeface="Proxima Nova"/>
              <a:ea typeface="Proxima Nova"/>
              <a:cs typeface="Proxima Nova"/>
              <a:sym typeface="Proxima Nova"/>
            </a:endParaRPr>
          </a:p>
        </p:txBody>
      </p:sp>
    </p:spTree>
    <p:extLst>
      <p:ext uri="{BB962C8B-B14F-4D97-AF65-F5344CB8AC3E}">
        <p14:creationId xmlns:p14="http://schemas.microsoft.com/office/powerpoint/2010/main" val="384019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48"/>
          <p:cNvSpPr txBox="1">
            <a:spLocks noGrp="1"/>
          </p:cNvSpPr>
          <p:nvPr>
            <p:ph type="body" idx="1"/>
          </p:nvPr>
        </p:nvSpPr>
        <p:spPr>
          <a:xfrm>
            <a:off x="137161" y="914400"/>
            <a:ext cx="8439900" cy="3550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720" name="Google Shape;720;p48"/>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42</a:t>
            </a:fld>
            <a:endParaRPr>
              <a:latin typeface="Proxima Nova"/>
              <a:ea typeface="Proxima Nova"/>
              <a:cs typeface="Proxima Nova"/>
              <a:sym typeface="Proxima Nova"/>
            </a:endParaRPr>
          </a:p>
        </p:txBody>
      </p:sp>
      <p:pic>
        <p:nvPicPr>
          <p:cNvPr id="721" name="Google Shape;721;p48"/>
          <p:cNvPicPr preferRelativeResize="0"/>
          <p:nvPr/>
        </p:nvPicPr>
        <p:blipFill>
          <a:blip r:embed="rId3">
            <a:alphaModFix/>
          </a:blip>
          <a:stretch>
            <a:fillRect/>
          </a:stretch>
        </p:blipFill>
        <p:spPr>
          <a:xfrm>
            <a:off x="-53850" y="625275"/>
            <a:ext cx="4615450" cy="4071200"/>
          </a:xfrm>
          <a:prstGeom prst="rect">
            <a:avLst/>
          </a:prstGeom>
          <a:noFill/>
          <a:ln>
            <a:noFill/>
          </a:ln>
        </p:spPr>
      </p:pic>
      <p:pic>
        <p:nvPicPr>
          <p:cNvPr id="722" name="Google Shape;722;p48"/>
          <p:cNvPicPr preferRelativeResize="0"/>
          <p:nvPr/>
        </p:nvPicPr>
        <p:blipFill>
          <a:blip r:embed="rId4">
            <a:alphaModFix/>
          </a:blip>
          <a:stretch>
            <a:fillRect/>
          </a:stretch>
        </p:blipFill>
        <p:spPr>
          <a:xfrm>
            <a:off x="4295800" y="763746"/>
            <a:ext cx="4384400" cy="3950050"/>
          </a:xfrm>
          <a:prstGeom prst="rect">
            <a:avLst/>
          </a:prstGeom>
          <a:noFill/>
          <a:ln>
            <a:noFill/>
          </a:ln>
        </p:spPr>
      </p:pic>
      <p:sp>
        <p:nvSpPr>
          <p:cNvPr id="723" name="Google Shape;723;p48"/>
          <p:cNvSpPr txBox="1"/>
          <p:nvPr/>
        </p:nvSpPr>
        <p:spPr>
          <a:xfrm>
            <a:off x="138500" y="4524350"/>
            <a:ext cx="5423400" cy="3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latin typeface="Calibri"/>
                <a:ea typeface="Calibri"/>
                <a:cs typeface="Calibri"/>
                <a:sym typeface="Calibri"/>
                <a:hlinkClick r:id="rId5"/>
              </a:rPr>
              <a:t>http://colah.github.io/posts/2014-07-FFN-Graphs-Vis/</a:t>
            </a:r>
            <a:endParaRPr sz="1000">
              <a:latin typeface="Calibri"/>
              <a:ea typeface="Calibri"/>
              <a:cs typeface="Calibri"/>
              <a:sym typeface="Calibri"/>
            </a:endParaRPr>
          </a:p>
        </p:txBody>
      </p:sp>
      <p:cxnSp>
        <p:nvCxnSpPr>
          <p:cNvPr id="724" name="Google Shape;724;p48"/>
          <p:cNvCxnSpPr/>
          <p:nvPr/>
        </p:nvCxnSpPr>
        <p:spPr>
          <a:xfrm>
            <a:off x="4499950" y="645167"/>
            <a:ext cx="0" cy="4031400"/>
          </a:xfrm>
          <a:prstGeom prst="straightConnector1">
            <a:avLst/>
          </a:prstGeom>
          <a:noFill/>
          <a:ln w="9525" cap="flat" cmpd="sng">
            <a:solidFill>
              <a:schemeClr val="dk2"/>
            </a:solidFill>
            <a:prstDash val="solid"/>
            <a:round/>
            <a:headEnd type="none" w="med" len="med"/>
            <a:tailEnd type="none" w="med" len="med"/>
          </a:ln>
        </p:spPr>
      </p:cxnSp>
      <p:pic>
        <p:nvPicPr>
          <p:cNvPr id="725" name="Google Shape;725;p48"/>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38500" y="3229473"/>
            <a:ext cx="1192475" cy="793000"/>
          </a:xfrm>
          <a:prstGeom prst="rect">
            <a:avLst/>
          </a:prstGeom>
          <a:noFill/>
          <a:ln w="9525" cap="flat" cmpd="sng">
            <a:solidFill>
              <a:schemeClr val="dk2"/>
            </a:solidFill>
            <a:prstDash val="solid"/>
            <a:round/>
            <a:headEnd type="none" w="sm" len="sm"/>
            <a:tailEnd type="none" w="sm" len="sm"/>
          </a:ln>
        </p:spPr>
      </p:pic>
      <p:sp>
        <p:nvSpPr>
          <p:cNvPr id="726" name="Google Shape;726;p48"/>
          <p:cNvSpPr txBox="1">
            <a:spLocks noGrp="1"/>
          </p:cNvSpPr>
          <p:nvPr>
            <p:ph type="title"/>
          </p:nvPr>
        </p:nvSpPr>
        <p:spPr>
          <a:xfrm>
            <a:off x="137161" y="20552"/>
            <a:ext cx="84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lt1"/>
                </a:solidFill>
              </a:rPr>
              <a:t>Visualization and Interaction </a:t>
            </a:r>
            <a:r>
              <a:rPr lang="en">
                <a:solidFill>
                  <a:schemeClr val="lt1"/>
                </a:solidFill>
              </a:rPr>
              <a:t>- Overview</a:t>
            </a:r>
            <a:endParaRPr/>
          </a:p>
        </p:txBody>
      </p:sp>
    </p:spTree>
    <p:extLst>
      <p:ext uri="{BB962C8B-B14F-4D97-AF65-F5344CB8AC3E}">
        <p14:creationId xmlns:p14="http://schemas.microsoft.com/office/powerpoint/2010/main" val="30425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9"/>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43</a:t>
            </a:fld>
            <a:endParaRPr>
              <a:latin typeface="Proxima Nova"/>
              <a:ea typeface="Proxima Nova"/>
              <a:cs typeface="Proxima Nova"/>
              <a:sym typeface="Proxima Nova"/>
            </a:endParaRPr>
          </a:p>
        </p:txBody>
      </p:sp>
      <p:pic>
        <p:nvPicPr>
          <p:cNvPr id="732" name="Google Shape;732;p49"/>
          <p:cNvPicPr preferRelativeResize="0"/>
          <p:nvPr/>
        </p:nvPicPr>
        <p:blipFill>
          <a:blip r:embed="rId3">
            <a:alphaModFix/>
          </a:blip>
          <a:stretch>
            <a:fillRect/>
          </a:stretch>
        </p:blipFill>
        <p:spPr>
          <a:xfrm>
            <a:off x="4541025" y="682262"/>
            <a:ext cx="4564350" cy="3514575"/>
          </a:xfrm>
          <a:prstGeom prst="rect">
            <a:avLst/>
          </a:prstGeom>
          <a:noFill/>
          <a:ln>
            <a:noFill/>
          </a:ln>
        </p:spPr>
      </p:pic>
      <p:pic>
        <p:nvPicPr>
          <p:cNvPr id="733" name="Google Shape;733;p4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29100" y="771375"/>
            <a:ext cx="4166526" cy="2631850"/>
          </a:xfrm>
          <a:prstGeom prst="rect">
            <a:avLst/>
          </a:prstGeom>
          <a:noFill/>
          <a:ln w="9525" cap="flat" cmpd="sng">
            <a:solidFill>
              <a:schemeClr val="dk2"/>
            </a:solidFill>
            <a:prstDash val="solid"/>
            <a:round/>
            <a:headEnd type="none" w="sm" len="sm"/>
            <a:tailEnd type="none" w="sm" len="sm"/>
          </a:ln>
        </p:spPr>
      </p:pic>
      <p:cxnSp>
        <p:nvCxnSpPr>
          <p:cNvPr id="734" name="Google Shape;734;p49"/>
          <p:cNvCxnSpPr/>
          <p:nvPr/>
        </p:nvCxnSpPr>
        <p:spPr>
          <a:xfrm>
            <a:off x="4422214" y="645167"/>
            <a:ext cx="0" cy="40314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49"/>
          <p:cNvSpPr txBox="1"/>
          <p:nvPr/>
        </p:nvSpPr>
        <p:spPr>
          <a:xfrm>
            <a:off x="129100" y="3403225"/>
            <a:ext cx="4014300" cy="3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u="sng">
                <a:solidFill>
                  <a:schemeClr val="hlink"/>
                </a:solidFill>
                <a:hlinkClick r:id="rId5"/>
              </a:rPr>
              <a:t>h</a:t>
            </a:r>
            <a:r>
              <a:rPr lang="en" sz="1000" u="sng">
                <a:solidFill>
                  <a:schemeClr val="hlink"/>
                </a:solidFill>
                <a:latin typeface="Calibri"/>
                <a:ea typeface="Calibri"/>
                <a:cs typeface="Calibri"/>
                <a:sym typeface="Calibri"/>
                <a:hlinkClick r:id="rId5"/>
              </a:rPr>
              <a:t>ttp://junkcharts.typepad.com/junk_charts/2013/01/ruining-the-cake-with-too-much-icing.html</a:t>
            </a:r>
            <a:endParaRPr sz="1000">
              <a:latin typeface="Calibri"/>
              <a:ea typeface="Calibri"/>
              <a:cs typeface="Calibri"/>
              <a:sym typeface="Calibri"/>
            </a:endParaRPr>
          </a:p>
        </p:txBody>
      </p:sp>
      <p:sp>
        <p:nvSpPr>
          <p:cNvPr id="736" name="Google Shape;736;p49"/>
          <p:cNvSpPr txBox="1">
            <a:spLocks noGrp="1"/>
          </p:cNvSpPr>
          <p:nvPr>
            <p:ph type="title"/>
          </p:nvPr>
        </p:nvSpPr>
        <p:spPr>
          <a:xfrm>
            <a:off x="137161" y="20552"/>
            <a:ext cx="8439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lt1"/>
                </a:solidFill>
              </a:rPr>
              <a:t>Visualization and Interaction - Zoom / Filter</a:t>
            </a:r>
            <a:endParaRPr/>
          </a:p>
        </p:txBody>
      </p:sp>
      <p:pic>
        <p:nvPicPr>
          <p:cNvPr id="737" name="Google Shape;737;p4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3110950" y="2610223"/>
            <a:ext cx="1192475" cy="793000"/>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1773928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50"/>
          <p:cNvSpPr txBox="1">
            <a:spLocks noGrp="1"/>
          </p:cNvSpPr>
          <p:nvPr>
            <p:ph type="title"/>
          </p:nvPr>
        </p:nvSpPr>
        <p:spPr>
          <a:xfrm>
            <a:off x="758075" y="2150850"/>
            <a:ext cx="8385900" cy="8418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Clr>
                <a:schemeClr val="dk1"/>
              </a:buClr>
              <a:buSzPts val="1100"/>
              <a:buFont typeface="Arial"/>
              <a:buNone/>
            </a:pPr>
            <a:r>
              <a:rPr lang="en"/>
              <a:t>4. Design, Prototype, Test</a:t>
            </a:r>
            <a:endParaRPr/>
          </a:p>
        </p:txBody>
      </p:sp>
      <p:sp>
        <p:nvSpPr>
          <p:cNvPr id="743" name="Google Shape;74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solidFill>
                  <a:schemeClr val="lt1"/>
                </a:solidFill>
                <a:latin typeface="Proxima Nova"/>
                <a:ea typeface="Proxima Nova"/>
                <a:cs typeface="Proxima Nova"/>
                <a:sym typeface="Proxima Nova"/>
              </a:rPr>
              <a:t>44</a:t>
            </a:fld>
            <a:endParaRPr>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38112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2" name="Title 1">
            <a:extLst>
              <a:ext uri="{FF2B5EF4-FFF2-40B4-BE49-F238E27FC236}">
                <a16:creationId xmlns:a16="http://schemas.microsoft.com/office/drawing/2014/main" id="{75D90C7B-CAB9-6D43-871C-861667F50A65}"/>
              </a:ext>
            </a:extLst>
          </p:cNvPr>
          <p:cNvSpPr>
            <a:spLocks noGrp="1"/>
          </p:cNvSpPr>
          <p:nvPr>
            <p:ph type="title"/>
          </p:nvPr>
        </p:nvSpPr>
        <p:spPr/>
        <p:txBody>
          <a:bodyPr/>
          <a:lstStyle/>
          <a:p>
            <a:r>
              <a:rPr lang="en" dirty="0"/>
              <a:t>Designs Prototypes</a:t>
            </a:r>
            <a:endParaRPr lang="en-US" dirty="0"/>
          </a:p>
        </p:txBody>
      </p:sp>
      <p:sp>
        <p:nvSpPr>
          <p:cNvPr id="749" name="Google Shape;749;p51"/>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45</a:t>
            </a:fld>
            <a:endParaRPr>
              <a:latin typeface="Proxima Nova"/>
              <a:ea typeface="Proxima Nova"/>
              <a:cs typeface="Proxima Nova"/>
              <a:sym typeface="Proxima Nova"/>
            </a:endParaRPr>
          </a:p>
        </p:txBody>
      </p:sp>
      <p:sp>
        <p:nvSpPr>
          <p:cNvPr id="750" name="Google Shape;750;p51"/>
          <p:cNvSpPr txBox="1"/>
          <p:nvPr/>
        </p:nvSpPr>
        <p:spPr>
          <a:xfrm>
            <a:off x="465325" y="1482135"/>
            <a:ext cx="8190300" cy="269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alibri"/>
                <a:ea typeface="Calibri"/>
                <a:cs typeface="Calibri"/>
                <a:sym typeface="Calibri"/>
              </a:rPr>
              <a:t>The right amount of functionality for a prototype:</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there a large amount of data displayed and/or data visualization? </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Are there multiple form factors targeted?</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performance / time-to-task a key to success? </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the technology or workflow novel to the targeted users?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the technology new to the application or team?</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Is the time to deliver very aggressive? </a:t>
            </a:r>
            <a:endParaRPr sz="18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ctr" rtl="0">
              <a:lnSpc>
                <a:spcPct val="115000"/>
              </a:lnSpc>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51"/>
          <p:cNvSpPr/>
          <p:nvPr/>
        </p:nvSpPr>
        <p:spPr>
          <a:xfrm>
            <a:off x="192250" y="4097516"/>
            <a:ext cx="1692000" cy="393600"/>
          </a:xfrm>
          <a:prstGeom prst="rect">
            <a:avLst/>
          </a:prstGeom>
          <a:solidFill>
            <a:srgbClr val="468EA5"/>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No Prototyping</a:t>
            </a:r>
            <a:endParaRPr sz="1100">
              <a:solidFill>
                <a:srgbClr val="FFFFFF"/>
              </a:solidFill>
              <a:latin typeface="Calibri"/>
              <a:ea typeface="Calibri"/>
              <a:cs typeface="Calibri"/>
              <a:sym typeface="Calibri"/>
            </a:endParaRPr>
          </a:p>
        </p:txBody>
      </p:sp>
      <p:sp>
        <p:nvSpPr>
          <p:cNvPr id="752" name="Google Shape;752;p51"/>
          <p:cNvSpPr/>
          <p:nvPr/>
        </p:nvSpPr>
        <p:spPr>
          <a:xfrm>
            <a:off x="1939680" y="4097516"/>
            <a:ext cx="1692000" cy="393600"/>
          </a:xfrm>
          <a:prstGeom prst="rect">
            <a:avLst/>
          </a:prstGeom>
          <a:solidFill>
            <a:srgbClr val="468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Lo-Fi Wireframes</a:t>
            </a:r>
            <a:endParaRPr sz="1100">
              <a:solidFill>
                <a:srgbClr val="FFFFFF"/>
              </a:solidFill>
              <a:latin typeface="Calibri"/>
              <a:ea typeface="Calibri"/>
              <a:cs typeface="Calibri"/>
              <a:sym typeface="Calibri"/>
            </a:endParaRPr>
          </a:p>
        </p:txBody>
      </p:sp>
      <p:sp>
        <p:nvSpPr>
          <p:cNvPr id="753" name="Google Shape;753;p51"/>
          <p:cNvSpPr/>
          <p:nvPr/>
        </p:nvSpPr>
        <p:spPr>
          <a:xfrm>
            <a:off x="7181970" y="4097516"/>
            <a:ext cx="1692000" cy="393600"/>
          </a:xfrm>
          <a:prstGeom prst="rect">
            <a:avLst/>
          </a:prstGeom>
          <a:solidFill>
            <a:srgbClr val="468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Fully Functional Prototype</a:t>
            </a:r>
            <a:endParaRPr sz="1100">
              <a:solidFill>
                <a:srgbClr val="FFFFFF"/>
              </a:solidFill>
              <a:latin typeface="Calibri"/>
              <a:ea typeface="Calibri"/>
              <a:cs typeface="Calibri"/>
              <a:sym typeface="Calibri"/>
            </a:endParaRPr>
          </a:p>
        </p:txBody>
      </p:sp>
      <p:sp>
        <p:nvSpPr>
          <p:cNvPr id="754" name="Google Shape;754;p51"/>
          <p:cNvSpPr/>
          <p:nvPr/>
        </p:nvSpPr>
        <p:spPr>
          <a:xfrm>
            <a:off x="3687110" y="4097516"/>
            <a:ext cx="1692000" cy="393600"/>
          </a:xfrm>
          <a:prstGeom prst="rect">
            <a:avLst/>
          </a:prstGeom>
          <a:solidFill>
            <a:srgbClr val="468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Hi Fi Mockups</a:t>
            </a:r>
            <a:endParaRPr sz="1100">
              <a:solidFill>
                <a:srgbClr val="FFFFFF"/>
              </a:solidFill>
              <a:latin typeface="Calibri"/>
              <a:ea typeface="Calibri"/>
              <a:cs typeface="Calibri"/>
              <a:sym typeface="Calibri"/>
            </a:endParaRPr>
          </a:p>
        </p:txBody>
      </p:sp>
      <p:sp>
        <p:nvSpPr>
          <p:cNvPr id="755" name="Google Shape;755;p51"/>
          <p:cNvSpPr/>
          <p:nvPr/>
        </p:nvSpPr>
        <p:spPr>
          <a:xfrm>
            <a:off x="5434540" y="4097516"/>
            <a:ext cx="1692000" cy="393600"/>
          </a:xfrm>
          <a:prstGeom prst="rect">
            <a:avLst/>
          </a:prstGeom>
          <a:solidFill>
            <a:srgbClr val="468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FFFFFF"/>
                </a:solidFill>
                <a:latin typeface="Calibri"/>
                <a:ea typeface="Calibri"/>
                <a:cs typeface="Calibri"/>
                <a:sym typeface="Calibri"/>
              </a:rPr>
              <a:t>Semi Functional Prototype</a:t>
            </a:r>
            <a:endParaRPr sz="1100">
              <a:solidFill>
                <a:srgbClr val="FFFFFF"/>
              </a:solidFill>
              <a:latin typeface="Calibri"/>
              <a:ea typeface="Calibri"/>
              <a:cs typeface="Calibri"/>
              <a:sym typeface="Calibri"/>
            </a:endParaRPr>
          </a:p>
        </p:txBody>
      </p:sp>
      <p:sp>
        <p:nvSpPr>
          <p:cNvPr id="756" name="Google Shape;756;p51"/>
          <p:cNvSpPr/>
          <p:nvPr/>
        </p:nvSpPr>
        <p:spPr>
          <a:xfrm>
            <a:off x="192250" y="4537710"/>
            <a:ext cx="1692000" cy="393600"/>
          </a:xfrm>
          <a:prstGeom prst="rect">
            <a:avLst/>
          </a:prstGeom>
          <a:noFill/>
          <a:ln w="9525" cap="flat" cmpd="sng">
            <a:solidFill>
              <a:srgbClr val="468E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1</a:t>
            </a:r>
            <a:endParaRPr sz="1100">
              <a:solidFill>
                <a:srgbClr val="666666"/>
              </a:solidFill>
              <a:latin typeface="Calibri"/>
              <a:ea typeface="Calibri"/>
              <a:cs typeface="Calibri"/>
              <a:sym typeface="Calibri"/>
            </a:endParaRPr>
          </a:p>
        </p:txBody>
      </p:sp>
      <p:sp>
        <p:nvSpPr>
          <p:cNvPr id="757" name="Google Shape;757;p51"/>
          <p:cNvSpPr/>
          <p:nvPr/>
        </p:nvSpPr>
        <p:spPr>
          <a:xfrm>
            <a:off x="1939680" y="4537710"/>
            <a:ext cx="1692000" cy="393600"/>
          </a:xfrm>
          <a:prstGeom prst="rect">
            <a:avLst/>
          </a:prstGeom>
          <a:noFill/>
          <a:ln w="9525" cap="flat" cmpd="sng">
            <a:solidFill>
              <a:srgbClr val="468E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2</a:t>
            </a:r>
            <a:endParaRPr sz="1100">
              <a:solidFill>
                <a:srgbClr val="666666"/>
              </a:solidFill>
              <a:latin typeface="Calibri"/>
              <a:ea typeface="Calibri"/>
              <a:cs typeface="Calibri"/>
              <a:sym typeface="Calibri"/>
            </a:endParaRPr>
          </a:p>
        </p:txBody>
      </p:sp>
      <p:sp>
        <p:nvSpPr>
          <p:cNvPr id="758" name="Google Shape;758;p51"/>
          <p:cNvSpPr/>
          <p:nvPr/>
        </p:nvSpPr>
        <p:spPr>
          <a:xfrm>
            <a:off x="7181970" y="4537710"/>
            <a:ext cx="1692000" cy="393600"/>
          </a:xfrm>
          <a:prstGeom prst="rect">
            <a:avLst/>
          </a:prstGeom>
          <a:solidFill>
            <a:srgbClr val="FFFFFF"/>
          </a:solidFill>
          <a:ln w="9525" cap="flat" cmpd="sng">
            <a:solidFill>
              <a:srgbClr val="468E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5</a:t>
            </a:r>
            <a:endParaRPr sz="1100">
              <a:solidFill>
                <a:srgbClr val="666666"/>
              </a:solidFill>
              <a:latin typeface="Calibri"/>
              <a:ea typeface="Calibri"/>
              <a:cs typeface="Calibri"/>
              <a:sym typeface="Calibri"/>
            </a:endParaRPr>
          </a:p>
        </p:txBody>
      </p:sp>
      <p:sp>
        <p:nvSpPr>
          <p:cNvPr id="759" name="Google Shape;759;p51"/>
          <p:cNvSpPr/>
          <p:nvPr/>
        </p:nvSpPr>
        <p:spPr>
          <a:xfrm>
            <a:off x="3687110" y="4537710"/>
            <a:ext cx="1692000" cy="393600"/>
          </a:xfrm>
          <a:prstGeom prst="rect">
            <a:avLst/>
          </a:prstGeom>
          <a:noFill/>
          <a:ln w="9525" cap="flat" cmpd="sng">
            <a:solidFill>
              <a:srgbClr val="468E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3</a:t>
            </a:r>
            <a:endParaRPr sz="1100">
              <a:solidFill>
                <a:srgbClr val="666666"/>
              </a:solidFill>
              <a:latin typeface="Calibri"/>
              <a:ea typeface="Calibri"/>
              <a:cs typeface="Calibri"/>
              <a:sym typeface="Calibri"/>
            </a:endParaRPr>
          </a:p>
        </p:txBody>
      </p:sp>
      <p:sp>
        <p:nvSpPr>
          <p:cNvPr id="760" name="Google Shape;760;p51"/>
          <p:cNvSpPr/>
          <p:nvPr/>
        </p:nvSpPr>
        <p:spPr>
          <a:xfrm>
            <a:off x="5434540" y="4537710"/>
            <a:ext cx="1692000" cy="393600"/>
          </a:xfrm>
          <a:prstGeom prst="rect">
            <a:avLst/>
          </a:prstGeom>
          <a:noFill/>
          <a:ln w="9525" cap="flat" cmpd="sng">
            <a:solidFill>
              <a:srgbClr val="468E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666666"/>
                </a:solidFill>
                <a:latin typeface="Calibri"/>
                <a:ea typeface="Calibri"/>
                <a:cs typeface="Calibri"/>
                <a:sym typeface="Calibri"/>
              </a:rPr>
              <a:t>4</a:t>
            </a:r>
            <a:endParaRPr sz="1100">
              <a:solidFill>
                <a:srgbClr val="666666"/>
              </a:solidFill>
              <a:latin typeface="Calibri"/>
              <a:ea typeface="Calibri"/>
              <a:cs typeface="Calibri"/>
              <a:sym typeface="Calibri"/>
            </a:endParaRPr>
          </a:p>
        </p:txBody>
      </p:sp>
      <p:sp>
        <p:nvSpPr>
          <p:cNvPr id="761" name="Google Shape;761;p51"/>
          <p:cNvSpPr txBox="1"/>
          <p:nvPr/>
        </p:nvSpPr>
        <p:spPr>
          <a:xfrm>
            <a:off x="-78550" y="1156884"/>
            <a:ext cx="607500" cy="2577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r>
              <a:rPr lang="en"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endParaRPr sz="1800">
              <a:solidFill>
                <a:schemeClr val="dk1"/>
              </a:solidFill>
              <a:latin typeface="Calibri"/>
              <a:ea typeface="Calibri"/>
              <a:cs typeface="Calibri"/>
              <a:sym typeface="Calibri"/>
            </a:endParaRPr>
          </a:p>
          <a:p>
            <a:pPr marL="0" lvl="0" indent="0" algn="r" rtl="0">
              <a:lnSpc>
                <a:spcPct val="115000"/>
              </a:lnSpc>
              <a:spcBef>
                <a:spcPts val="0"/>
              </a:spcBef>
              <a:spcAft>
                <a:spcPts val="0"/>
              </a:spcAft>
              <a:buNone/>
            </a:pPr>
            <a:endParaRPr sz="1800">
              <a:solidFill>
                <a:schemeClr val="dk1"/>
              </a:solidFill>
              <a:latin typeface="Calibri"/>
              <a:ea typeface="Calibri"/>
              <a:cs typeface="Calibri"/>
              <a:sym typeface="Calibri"/>
            </a:endParaRPr>
          </a:p>
        </p:txBody>
      </p:sp>
      <p:grpSp>
        <p:nvGrpSpPr>
          <p:cNvPr id="762" name="Google Shape;762;p51"/>
          <p:cNvGrpSpPr/>
          <p:nvPr/>
        </p:nvGrpSpPr>
        <p:grpSpPr>
          <a:xfrm>
            <a:off x="0" y="690083"/>
            <a:ext cx="9144000" cy="812800"/>
            <a:chOff x="0" y="2328100"/>
            <a:chExt cx="9144000" cy="812800"/>
          </a:xfrm>
        </p:grpSpPr>
        <p:cxnSp>
          <p:nvCxnSpPr>
            <p:cNvPr id="763" name="Google Shape;763;p51"/>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764" name="Google Shape;764;p51"/>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8371639"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769" name="Google Shape;769;p51"/>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770" name="Google Shape;770;p51"/>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771" name="Google Shape;771;p51"/>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772" name="Google Shape;772;p51"/>
            <p:cNvSpPr/>
            <p:nvPr/>
          </p:nvSpPr>
          <p:spPr>
            <a:xfrm>
              <a:off x="6420711"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cxnSp>
        <p:nvCxnSpPr>
          <p:cNvPr id="774" name="Google Shape;774;p51"/>
          <p:cNvCxnSpPr/>
          <p:nvPr/>
        </p:nvCxnSpPr>
        <p:spPr>
          <a:xfrm>
            <a:off x="0" y="1463889"/>
            <a:ext cx="915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000639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2" name="Title 1">
            <a:extLst>
              <a:ext uri="{FF2B5EF4-FFF2-40B4-BE49-F238E27FC236}">
                <a16:creationId xmlns:a16="http://schemas.microsoft.com/office/drawing/2014/main" id="{93D967F9-CF6B-0549-A019-DBF62081A272}"/>
              </a:ext>
            </a:extLst>
          </p:cNvPr>
          <p:cNvSpPr>
            <a:spLocks noGrp="1"/>
          </p:cNvSpPr>
          <p:nvPr>
            <p:ph type="title"/>
          </p:nvPr>
        </p:nvSpPr>
        <p:spPr/>
        <p:txBody>
          <a:bodyPr/>
          <a:lstStyle/>
          <a:p>
            <a:r>
              <a:rPr lang="en" dirty="0"/>
              <a:t>UI Frameworks and Libraries - Tools</a:t>
            </a:r>
            <a:endParaRPr lang="en-US" dirty="0"/>
          </a:p>
        </p:txBody>
      </p:sp>
      <p:sp>
        <p:nvSpPr>
          <p:cNvPr id="780" name="Google Shape;780;p52"/>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46</a:t>
            </a:fld>
            <a:endParaRPr>
              <a:latin typeface="Proxima Nova"/>
              <a:ea typeface="Proxima Nova"/>
              <a:cs typeface="Proxima Nova"/>
              <a:sym typeface="Proxima Nova"/>
            </a:endParaRPr>
          </a:p>
        </p:txBody>
      </p:sp>
      <p:sp>
        <p:nvSpPr>
          <p:cNvPr id="781" name="Google Shape;781;p52"/>
          <p:cNvSpPr txBox="1"/>
          <p:nvPr/>
        </p:nvSpPr>
        <p:spPr>
          <a:xfrm>
            <a:off x="281000" y="888734"/>
            <a:ext cx="4847400" cy="245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chemeClr val="dk1"/>
                </a:solidFill>
                <a:latin typeface="Calibri"/>
                <a:ea typeface="Calibri"/>
                <a:cs typeface="Calibri"/>
                <a:sym typeface="Calibri"/>
              </a:rPr>
              <a:t>Selecting a robust framework offers: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 better, more consistent UX</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Faster development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Browser compatibility support</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Responsive UI extensions</a:t>
            </a:r>
            <a:endParaRPr sz="2000">
              <a:solidFill>
                <a:schemeClr val="dk1"/>
              </a:solidFill>
              <a:latin typeface="Calibri"/>
              <a:ea typeface="Calibri"/>
              <a:cs typeface="Calibri"/>
              <a:sym typeface="Calibri"/>
            </a:endParaRPr>
          </a:p>
          <a:p>
            <a:pPr marL="457200" lvl="0" indent="-355600" algn="l" rtl="0">
              <a:lnSpc>
                <a:spcPct val="115000"/>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A methodology</a:t>
            </a:r>
            <a:endParaRPr sz="2000">
              <a:solidFill>
                <a:schemeClr val="dk1"/>
              </a:solidFill>
              <a:latin typeface="Calibri"/>
              <a:ea typeface="Calibri"/>
              <a:cs typeface="Calibri"/>
              <a:sym typeface="Calibri"/>
            </a:endParaRPr>
          </a:p>
        </p:txBody>
      </p:sp>
      <p:pic>
        <p:nvPicPr>
          <p:cNvPr id="782" name="Google Shape;782;p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490278" y="1020225"/>
            <a:ext cx="2583813" cy="2192811"/>
          </a:xfrm>
          <a:prstGeom prst="rect">
            <a:avLst/>
          </a:prstGeom>
          <a:noFill/>
          <a:ln>
            <a:noFill/>
          </a:ln>
        </p:spPr>
      </p:pic>
      <p:pic>
        <p:nvPicPr>
          <p:cNvPr id="783" name="Google Shape;783;p5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642192" y="1102535"/>
            <a:ext cx="2741774" cy="2479970"/>
          </a:xfrm>
          <a:prstGeom prst="rect">
            <a:avLst/>
          </a:prstGeom>
          <a:noFill/>
          <a:ln>
            <a:noFill/>
          </a:ln>
        </p:spPr>
      </p:pic>
      <p:pic>
        <p:nvPicPr>
          <p:cNvPr id="784" name="Google Shape;784;p52"/>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435270" y="2754789"/>
            <a:ext cx="2741776" cy="2666688"/>
          </a:xfrm>
          <a:prstGeom prst="rect">
            <a:avLst/>
          </a:prstGeom>
          <a:noFill/>
          <a:ln>
            <a:noFill/>
          </a:ln>
        </p:spPr>
      </p:pic>
      <p:pic>
        <p:nvPicPr>
          <p:cNvPr id="785" name="Google Shape;785;p52"/>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6121621" y="2807131"/>
            <a:ext cx="2934526" cy="2562018"/>
          </a:xfrm>
          <a:prstGeom prst="rect">
            <a:avLst/>
          </a:prstGeom>
          <a:noFill/>
          <a:ln>
            <a:noFill/>
          </a:ln>
        </p:spPr>
      </p:pic>
    </p:spTree>
    <p:extLst>
      <p:ext uri="{BB962C8B-B14F-4D97-AF65-F5344CB8AC3E}">
        <p14:creationId xmlns:p14="http://schemas.microsoft.com/office/powerpoint/2010/main" val="639339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2" name="Title 1">
            <a:extLst>
              <a:ext uri="{FF2B5EF4-FFF2-40B4-BE49-F238E27FC236}">
                <a16:creationId xmlns:a16="http://schemas.microsoft.com/office/drawing/2014/main" id="{4AA434FF-015B-824A-8566-0B4DC2316FE1}"/>
              </a:ext>
            </a:extLst>
          </p:cNvPr>
          <p:cNvSpPr>
            <a:spLocks noGrp="1"/>
          </p:cNvSpPr>
          <p:nvPr>
            <p:ph type="title"/>
          </p:nvPr>
        </p:nvSpPr>
        <p:spPr/>
        <p:txBody>
          <a:bodyPr/>
          <a:lstStyle/>
          <a:p>
            <a:r>
              <a:rPr lang="en" dirty="0"/>
              <a:t>Node Chart and Geo Visualizations - Tools</a:t>
            </a:r>
            <a:endParaRPr lang="en-US" dirty="0"/>
          </a:p>
        </p:txBody>
      </p:sp>
      <p:sp>
        <p:nvSpPr>
          <p:cNvPr id="791" name="Google Shape;791;p53"/>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47</a:t>
            </a:fld>
            <a:endParaRPr>
              <a:latin typeface="Proxima Nova"/>
              <a:ea typeface="Proxima Nova"/>
              <a:cs typeface="Proxima Nova"/>
              <a:sym typeface="Proxima Nova"/>
            </a:endParaRPr>
          </a:p>
        </p:txBody>
      </p:sp>
      <p:grpSp>
        <p:nvGrpSpPr>
          <p:cNvPr id="792" name="Google Shape;792;p53"/>
          <p:cNvGrpSpPr/>
          <p:nvPr/>
        </p:nvGrpSpPr>
        <p:grpSpPr>
          <a:xfrm>
            <a:off x="457964" y="908187"/>
            <a:ext cx="8030455" cy="1630774"/>
            <a:chOff x="556782" y="1003350"/>
            <a:chExt cx="8030455" cy="1630774"/>
          </a:xfrm>
        </p:grpSpPr>
        <p:grpSp>
          <p:nvGrpSpPr>
            <p:cNvPr id="793" name="Google Shape;793;p53"/>
            <p:cNvGrpSpPr/>
            <p:nvPr/>
          </p:nvGrpSpPr>
          <p:grpSpPr>
            <a:xfrm>
              <a:off x="556782" y="1003350"/>
              <a:ext cx="3716752" cy="1608475"/>
              <a:chOff x="203732" y="694200"/>
              <a:chExt cx="3716752" cy="1608475"/>
            </a:xfrm>
          </p:grpSpPr>
          <p:grpSp>
            <p:nvGrpSpPr>
              <p:cNvPr id="794" name="Google Shape;794;p53"/>
              <p:cNvGrpSpPr/>
              <p:nvPr/>
            </p:nvGrpSpPr>
            <p:grpSpPr>
              <a:xfrm>
                <a:off x="203732" y="694200"/>
                <a:ext cx="2605239" cy="1608475"/>
                <a:chOff x="1541869" y="790012"/>
                <a:chExt cx="2605239" cy="1608475"/>
              </a:xfrm>
            </p:grpSpPr>
            <p:pic>
              <p:nvPicPr>
                <p:cNvPr id="795" name="Google Shape;795;p5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541869" y="790012"/>
                  <a:ext cx="1782800" cy="1608475"/>
                </a:xfrm>
                <a:prstGeom prst="rect">
                  <a:avLst/>
                </a:prstGeom>
                <a:noFill/>
                <a:ln w="9525" cap="flat" cmpd="sng">
                  <a:solidFill>
                    <a:schemeClr val="dk2"/>
                  </a:solidFill>
                  <a:prstDash val="solid"/>
                  <a:round/>
                  <a:headEnd type="none" w="sm" len="sm"/>
                  <a:tailEnd type="none" w="sm" len="sm"/>
                </a:ln>
              </p:spPr>
            </p:pic>
            <p:sp>
              <p:nvSpPr>
                <p:cNvPr id="796" name="Google Shape;796;p53"/>
                <p:cNvSpPr txBox="1"/>
                <p:nvPr/>
              </p:nvSpPr>
              <p:spPr>
                <a:xfrm>
                  <a:off x="1572509" y="1881575"/>
                  <a:ext cx="2574600" cy="51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Calibri"/>
                      <a:ea typeface="Calibri"/>
                      <a:cs typeface="Calibri"/>
                      <a:sym typeface="Calibri"/>
                    </a:rPr>
                    <a:t>Linkurious Ogma</a:t>
                  </a:r>
                  <a:endParaRPr sz="1800">
                    <a:solidFill>
                      <a:schemeClr val="dk1"/>
                    </a:solidFill>
                    <a:latin typeface="Calibri"/>
                    <a:ea typeface="Calibri"/>
                    <a:cs typeface="Calibri"/>
                    <a:sym typeface="Calibri"/>
                  </a:endParaRPr>
                </a:p>
              </p:txBody>
            </p:sp>
          </p:grpSp>
          <p:pic>
            <p:nvPicPr>
              <p:cNvPr id="797" name="Google Shape;797;p5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986534" y="694200"/>
                <a:ext cx="1933949" cy="1608474"/>
              </a:xfrm>
              <a:prstGeom prst="rect">
                <a:avLst/>
              </a:prstGeom>
              <a:noFill/>
              <a:ln w="9525" cap="flat" cmpd="sng">
                <a:solidFill>
                  <a:srgbClr val="000000"/>
                </a:solidFill>
                <a:prstDash val="solid"/>
                <a:round/>
                <a:headEnd type="none" w="sm" len="sm"/>
                <a:tailEnd type="none" w="sm" len="sm"/>
              </a:ln>
            </p:spPr>
          </p:pic>
        </p:grpSp>
        <p:grpSp>
          <p:nvGrpSpPr>
            <p:cNvPr id="798" name="Google Shape;798;p53"/>
            <p:cNvGrpSpPr/>
            <p:nvPr/>
          </p:nvGrpSpPr>
          <p:grpSpPr>
            <a:xfrm>
              <a:off x="4752323" y="1025637"/>
              <a:ext cx="3834914" cy="1608487"/>
              <a:chOff x="4399273" y="716487"/>
              <a:chExt cx="3834914" cy="1608487"/>
            </a:xfrm>
          </p:grpSpPr>
          <p:grpSp>
            <p:nvGrpSpPr>
              <p:cNvPr id="799" name="Google Shape;799;p53"/>
              <p:cNvGrpSpPr/>
              <p:nvPr/>
            </p:nvGrpSpPr>
            <p:grpSpPr>
              <a:xfrm>
                <a:off x="4399273" y="716499"/>
                <a:ext cx="1933951" cy="1608475"/>
                <a:chOff x="3757436" y="789999"/>
                <a:chExt cx="1933951" cy="1608475"/>
              </a:xfrm>
            </p:grpSpPr>
            <p:pic>
              <p:nvPicPr>
                <p:cNvPr id="800" name="Google Shape;800;p5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57436" y="789999"/>
                  <a:ext cx="1933927" cy="1608475"/>
                </a:xfrm>
                <a:prstGeom prst="rect">
                  <a:avLst/>
                </a:prstGeom>
                <a:noFill/>
                <a:ln w="9525" cap="flat" cmpd="sng">
                  <a:solidFill>
                    <a:schemeClr val="dk2"/>
                  </a:solidFill>
                  <a:prstDash val="solid"/>
                  <a:round/>
                  <a:headEnd type="none" w="sm" len="sm"/>
                  <a:tailEnd type="none" w="sm" len="sm"/>
                </a:ln>
              </p:spPr>
            </p:pic>
            <p:sp>
              <p:nvSpPr>
                <p:cNvPr id="801" name="Google Shape;801;p53"/>
                <p:cNvSpPr txBox="1"/>
                <p:nvPr/>
              </p:nvSpPr>
              <p:spPr>
                <a:xfrm>
                  <a:off x="4221987" y="1881574"/>
                  <a:ext cx="1469400" cy="51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KeyLines</a:t>
                  </a:r>
                  <a:endParaRPr sz="1800">
                    <a:solidFill>
                      <a:schemeClr val="dk1"/>
                    </a:solidFill>
                    <a:latin typeface="Calibri"/>
                    <a:ea typeface="Calibri"/>
                    <a:cs typeface="Calibri"/>
                    <a:sym typeface="Calibri"/>
                  </a:endParaRPr>
                </a:p>
              </p:txBody>
            </p:sp>
          </p:grpSp>
          <p:pic>
            <p:nvPicPr>
              <p:cNvPr id="802" name="Google Shape;802;p5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334362" y="716487"/>
                <a:ext cx="1899825" cy="1608475"/>
              </a:xfrm>
              <a:prstGeom prst="rect">
                <a:avLst/>
              </a:prstGeom>
              <a:noFill/>
              <a:ln w="9525" cap="flat" cmpd="sng">
                <a:solidFill>
                  <a:schemeClr val="dk2"/>
                </a:solidFill>
                <a:prstDash val="solid"/>
                <a:round/>
                <a:headEnd type="none" w="sm" len="sm"/>
                <a:tailEnd type="none" w="sm" len="sm"/>
              </a:ln>
            </p:spPr>
          </p:pic>
        </p:grpSp>
      </p:grpSp>
      <p:grpSp>
        <p:nvGrpSpPr>
          <p:cNvPr id="803" name="Google Shape;803;p53"/>
          <p:cNvGrpSpPr/>
          <p:nvPr/>
        </p:nvGrpSpPr>
        <p:grpSpPr>
          <a:xfrm>
            <a:off x="50198" y="2695285"/>
            <a:ext cx="9043604" cy="1257984"/>
            <a:chOff x="41999" y="2790448"/>
            <a:chExt cx="9043604" cy="1257984"/>
          </a:xfrm>
        </p:grpSpPr>
        <p:grpSp>
          <p:nvGrpSpPr>
            <p:cNvPr id="804" name="Google Shape;804;p53"/>
            <p:cNvGrpSpPr/>
            <p:nvPr/>
          </p:nvGrpSpPr>
          <p:grpSpPr>
            <a:xfrm>
              <a:off x="1520866" y="2871537"/>
              <a:ext cx="1476765" cy="1146855"/>
              <a:chOff x="3422250" y="3289344"/>
              <a:chExt cx="1933951" cy="1501905"/>
            </a:xfrm>
          </p:grpSpPr>
          <p:pic>
            <p:nvPicPr>
              <p:cNvPr id="805" name="Google Shape;805;p5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422250" y="3289344"/>
                <a:ext cx="1933950" cy="1484843"/>
              </a:xfrm>
              <a:prstGeom prst="rect">
                <a:avLst/>
              </a:prstGeom>
              <a:noFill/>
              <a:ln w="9525" cap="flat" cmpd="sng">
                <a:solidFill>
                  <a:schemeClr val="dk2"/>
                </a:solidFill>
                <a:prstDash val="solid"/>
                <a:round/>
                <a:headEnd type="none" w="sm" len="sm"/>
                <a:tailEnd type="none" w="sm" len="sm"/>
              </a:ln>
            </p:spPr>
          </p:pic>
          <p:sp>
            <p:nvSpPr>
              <p:cNvPr id="806" name="Google Shape;806;p53"/>
              <p:cNvSpPr txBox="1"/>
              <p:nvPr/>
            </p:nvSpPr>
            <p:spPr>
              <a:xfrm>
                <a:off x="3886801" y="4274349"/>
                <a:ext cx="1469400" cy="51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Sigmajs</a:t>
                </a:r>
                <a:endParaRPr sz="1800">
                  <a:solidFill>
                    <a:schemeClr val="dk1"/>
                  </a:solidFill>
                  <a:latin typeface="Calibri"/>
                  <a:ea typeface="Calibri"/>
                  <a:cs typeface="Calibri"/>
                  <a:sym typeface="Calibri"/>
                </a:endParaRPr>
              </a:p>
            </p:txBody>
          </p:sp>
        </p:grpSp>
        <p:grpSp>
          <p:nvGrpSpPr>
            <p:cNvPr id="807" name="Google Shape;807;p53"/>
            <p:cNvGrpSpPr/>
            <p:nvPr/>
          </p:nvGrpSpPr>
          <p:grpSpPr>
            <a:xfrm>
              <a:off x="3057442" y="2858498"/>
              <a:ext cx="1292478" cy="1172934"/>
              <a:chOff x="5774330" y="3255200"/>
              <a:chExt cx="1692611" cy="1536058"/>
            </a:xfrm>
          </p:grpSpPr>
          <p:pic>
            <p:nvPicPr>
              <p:cNvPr id="808" name="Google Shape;808;p53"/>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774330" y="3255200"/>
                <a:ext cx="1692569" cy="1518975"/>
              </a:xfrm>
              <a:prstGeom prst="rect">
                <a:avLst/>
              </a:prstGeom>
              <a:noFill/>
              <a:ln w="9525" cap="flat" cmpd="sng">
                <a:solidFill>
                  <a:schemeClr val="dk2"/>
                </a:solidFill>
                <a:prstDash val="solid"/>
                <a:round/>
                <a:headEnd type="none" w="sm" len="sm"/>
                <a:tailEnd type="none" w="sm" len="sm"/>
              </a:ln>
            </p:spPr>
          </p:pic>
          <p:sp>
            <p:nvSpPr>
              <p:cNvPr id="809" name="Google Shape;809;p53"/>
              <p:cNvSpPr txBox="1"/>
              <p:nvPr/>
            </p:nvSpPr>
            <p:spPr>
              <a:xfrm>
                <a:off x="5774341" y="4274358"/>
                <a:ext cx="1692600" cy="51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Cytoscape</a:t>
                </a:r>
                <a:endParaRPr sz="1800">
                  <a:solidFill>
                    <a:schemeClr val="dk1"/>
                  </a:solidFill>
                  <a:latin typeface="Calibri"/>
                  <a:ea typeface="Calibri"/>
                  <a:cs typeface="Calibri"/>
                  <a:sym typeface="Calibri"/>
                </a:endParaRPr>
              </a:p>
            </p:txBody>
          </p:sp>
        </p:grpSp>
        <p:grpSp>
          <p:nvGrpSpPr>
            <p:cNvPr id="810" name="Google Shape;810;p53"/>
            <p:cNvGrpSpPr/>
            <p:nvPr/>
          </p:nvGrpSpPr>
          <p:grpSpPr>
            <a:xfrm>
              <a:off x="41999" y="2871537"/>
              <a:ext cx="1419137" cy="1159894"/>
              <a:chOff x="1186027" y="3272275"/>
              <a:chExt cx="1858482" cy="1518981"/>
            </a:xfrm>
          </p:grpSpPr>
          <p:pic>
            <p:nvPicPr>
              <p:cNvPr id="811" name="Google Shape;811;p53"/>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186027" y="3272275"/>
                <a:ext cx="1858375" cy="1518977"/>
              </a:xfrm>
              <a:prstGeom prst="rect">
                <a:avLst/>
              </a:prstGeom>
              <a:noFill/>
              <a:ln w="9525" cap="flat" cmpd="sng">
                <a:solidFill>
                  <a:schemeClr val="dk2"/>
                </a:solidFill>
                <a:prstDash val="solid"/>
                <a:round/>
                <a:headEnd type="none" w="sm" len="sm"/>
                <a:tailEnd type="none" w="sm" len="sm"/>
              </a:ln>
            </p:spPr>
          </p:pic>
          <p:sp>
            <p:nvSpPr>
              <p:cNvPr id="812" name="Google Shape;812;p53"/>
              <p:cNvSpPr txBox="1"/>
              <p:nvPr/>
            </p:nvSpPr>
            <p:spPr>
              <a:xfrm>
                <a:off x="1940809" y="4274356"/>
                <a:ext cx="1103700" cy="5169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D3</a:t>
                </a:r>
                <a:endParaRPr sz="1800">
                  <a:solidFill>
                    <a:schemeClr val="dk1"/>
                  </a:solidFill>
                  <a:latin typeface="Calibri"/>
                  <a:ea typeface="Calibri"/>
                  <a:cs typeface="Calibri"/>
                  <a:sym typeface="Calibri"/>
                </a:endParaRPr>
              </a:p>
            </p:txBody>
          </p:sp>
        </p:grpSp>
        <p:grpSp>
          <p:nvGrpSpPr>
            <p:cNvPr id="813" name="Google Shape;813;p53"/>
            <p:cNvGrpSpPr/>
            <p:nvPr/>
          </p:nvGrpSpPr>
          <p:grpSpPr>
            <a:xfrm>
              <a:off x="4605406" y="2812068"/>
              <a:ext cx="1407467" cy="1236364"/>
              <a:chOff x="1439844" y="4022693"/>
              <a:chExt cx="1550586" cy="1362084"/>
            </a:xfrm>
          </p:grpSpPr>
          <p:pic>
            <p:nvPicPr>
              <p:cNvPr id="814" name="Google Shape;814;p53"/>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1439844" y="4022693"/>
                <a:ext cx="1550515" cy="1353232"/>
              </a:xfrm>
              <a:prstGeom prst="rect">
                <a:avLst/>
              </a:prstGeom>
              <a:noFill/>
              <a:ln w="9525" cap="flat" cmpd="sng">
                <a:solidFill>
                  <a:schemeClr val="dk2"/>
                </a:solidFill>
                <a:prstDash val="solid"/>
                <a:round/>
                <a:headEnd type="none" w="sm" len="sm"/>
                <a:tailEnd type="none" w="sm" len="sm"/>
              </a:ln>
            </p:spPr>
          </p:pic>
          <p:sp>
            <p:nvSpPr>
              <p:cNvPr id="815" name="Google Shape;815;p53"/>
              <p:cNvSpPr txBox="1"/>
              <p:nvPr/>
            </p:nvSpPr>
            <p:spPr>
              <a:xfrm>
                <a:off x="1754129" y="4949777"/>
                <a:ext cx="1236300" cy="435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Mapbox</a:t>
                </a:r>
                <a:endParaRPr sz="1800">
                  <a:solidFill>
                    <a:schemeClr val="dk1"/>
                  </a:solidFill>
                  <a:latin typeface="Calibri"/>
                  <a:ea typeface="Calibri"/>
                  <a:cs typeface="Calibri"/>
                  <a:sym typeface="Calibri"/>
                </a:endParaRPr>
              </a:p>
            </p:txBody>
          </p:sp>
        </p:grpSp>
        <p:grpSp>
          <p:nvGrpSpPr>
            <p:cNvPr id="816" name="Google Shape;816;p53"/>
            <p:cNvGrpSpPr/>
            <p:nvPr/>
          </p:nvGrpSpPr>
          <p:grpSpPr>
            <a:xfrm>
              <a:off x="7608670" y="2790448"/>
              <a:ext cx="1476933" cy="1245456"/>
              <a:chOff x="3239975" y="4012674"/>
              <a:chExt cx="1627116" cy="1372101"/>
            </a:xfrm>
          </p:grpSpPr>
          <p:pic>
            <p:nvPicPr>
              <p:cNvPr id="817" name="Google Shape;817;p53"/>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3239975" y="4012674"/>
                <a:ext cx="1627050" cy="1353225"/>
              </a:xfrm>
              <a:prstGeom prst="rect">
                <a:avLst/>
              </a:prstGeom>
              <a:noFill/>
              <a:ln w="9525" cap="flat" cmpd="sng">
                <a:solidFill>
                  <a:schemeClr val="dk2"/>
                </a:solidFill>
                <a:prstDash val="solid"/>
                <a:round/>
                <a:headEnd type="none" w="sm" len="sm"/>
                <a:tailEnd type="none" w="sm" len="sm"/>
              </a:ln>
            </p:spPr>
          </p:pic>
          <p:sp>
            <p:nvSpPr>
              <p:cNvPr id="818" name="Google Shape;818;p53"/>
              <p:cNvSpPr txBox="1"/>
              <p:nvPr/>
            </p:nvSpPr>
            <p:spPr>
              <a:xfrm>
                <a:off x="3630791" y="4949775"/>
                <a:ext cx="1236300" cy="435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LeafletJS</a:t>
                </a:r>
                <a:endParaRPr sz="1800">
                  <a:solidFill>
                    <a:schemeClr val="dk1"/>
                  </a:solidFill>
                  <a:latin typeface="Calibri"/>
                  <a:ea typeface="Calibri"/>
                  <a:cs typeface="Calibri"/>
                  <a:sym typeface="Calibri"/>
                </a:endParaRPr>
              </a:p>
            </p:txBody>
          </p:sp>
        </p:grpSp>
        <p:grpSp>
          <p:nvGrpSpPr>
            <p:cNvPr id="819" name="Google Shape;819;p53"/>
            <p:cNvGrpSpPr/>
            <p:nvPr/>
          </p:nvGrpSpPr>
          <p:grpSpPr>
            <a:xfrm>
              <a:off x="6071498" y="2799015"/>
              <a:ext cx="1477777" cy="1228322"/>
              <a:chOff x="5506479" y="4031425"/>
              <a:chExt cx="1628045" cy="1353225"/>
            </a:xfrm>
          </p:grpSpPr>
          <p:pic>
            <p:nvPicPr>
              <p:cNvPr id="820" name="Google Shape;820;p53"/>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5507475" y="4031425"/>
                <a:ext cx="1627049" cy="1353225"/>
              </a:xfrm>
              <a:prstGeom prst="rect">
                <a:avLst/>
              </a:prstGeom>
              <a:noFill/>
              <a:ln w="9525" cap="flat" cmpd="sng">
                <a:solidFill>
                  <a:schemeClr val="dk2"/>
                </a:solidFill>
                <a:prstDash val="solid"/>
                <a:round/>
                <a:headEnd type="none" w="sm" len="sm"/>
                <a:tailEnd type="none" w="sm" len="sm"/>
              </a:ln>
            </p:spPr>
          </p:pic>
          <p:sp>
            <p:nvSpPr>
              <p:cNvPr id="821" name="Google Shape;821;p53"/>
              <p:cNvSpPr txBox="1"/>
              <p:nvPr/>
            </p:nvSpPr>
            <p:spPr>
              <a:xfrm>
                <a:off x="5506479" y="4945423"/>
                <a:ext cx="1627200" cy="435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chemeClr val="dk1"/>
                    </a:solidFill>
                    <a:latin typeface="Calibri"/>
                    <a:ea typeface="Calibri"/>
                    <a:cs typeface="Calibri"/>
                    <a:sym typeface="Calibri"/>
                  </a:rPr>
                  <a:t>Google Maps</a:t>
                </a: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896906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grpSp>
        <p:nvGrpSpPr>
          <p:cNvPr id="826" name="Google Shape;826;p54"/>
          <p:cNvGrpSpPr/>
          <p:nvPr/>
        </p:nvGrpSpPr>
        <p:grpSpPr>
          <a:xfrm>
            <a:off x="2771176" y="2584975"/>
            <a:ext cx="2488250" cy="1575100"/>
            <a:chOff x="176151" y="2550675"/>
            <a:chExt cx="2488250" cy="1575100"/>
          </a:xfrm>
        </p:grpSpPr>
        <p:pic>
          <p:nvPicPr>
            <p:cNvPr id="827" name="Google Shape;827;p54"/>
            <p:cNvPicPr preferRelativeResize="0"/>
            <p:nvPr/>
          </p:nvPicPr>
          <p:blipFill rotWithShape="1">
            <a:blip r:embed="rId3" cstate="screen">
              <a:alphaModFix/>
              <a:extLst>
                <a:ext uri="{28A0092B-C50C-407E-A947-70E740481C1C}">
                  <a14:useLocalDpi xmlns:a14="http://schemas.microsoft.com/office/drawing/2010/main"/>
                </a:ext>
              </a:extLst>
            </a:blip>
            <a:srcRect r="-4744"/>
            <a:stretch/>
          </p:blipFill>
          <p:spPr>
            <a:xfrm>
              <a:off x="176151" y="2550675"/>
              <a:ext cx="2488250" cy="1575100"/>
            </a:xfrm>
            <a:prstGeom prst="rect">
              <a:avLst/>
            </a:prstGeom>
            <a:noFill/>
            <a:ln w="9525" cap="flat" cmpd="sng">
              <a:solidFill>
                <a:schemeClr val="dk2"/>
              </a:solidFill>
              <a:prstDash val="solid"/>
              <a:round/>
              <a:headEnd type="none" w="sm" len="sm"/>
              <a:tailEnd type="none" w="sm" len="sm"/>
            </a:ln>
          </p:spPr>
        </p:pic>
        <p:sp>
          <p:nvSpPr>
            <p:cNvPr id="828" name="Google Shape;828;p54"/>
            <p:cNvSpPr txBox="1"/>
            <p:nvPr/>
          </p:nvSpPr>
          <p:spPr>
            <a:xfrm>
              <a:off x="1062101" y="3754975"/>
              <a:ext cx="1602300" cy="37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Google Charts</a:t>
              </a:r>
              <a:endParaRPr>
                <a:solidFill>
                  <a:schemeClr val="dk1"/>
                </a:solidFill>
                <a:latin typeface="Calibri"/>
                <a:ea typeface="Calibri"/>
                <a:cs typeface="Calibri"/>
                <a:sym typeface="Calibri"/>
              </a:endParaRPr>
            </a:p>
          </p:txBody>
        </p:sp>
      </p:grpSp>
      <p:pic>
        <p:nvPicPr>
          <p:cNvPr id="829" name="Google Shape;829;p5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37150" y="717675"/>
            <a:ext cx="2453551" cy="1708575"/>
          </a:xfrm>
          <a:prstGeom prst="rect">
            <a:avLst/>
          </a:prstGeom>
          <a:noFill/>
          <a:ln w="9525" cap="flat" cmpd="sng">
            <a:solidFill>
              <a:schemeClr val="dk2"/>
            </a:solidFill>
            <a:prstDash val="solid"/>
            <a:round/>
            <a:headEnd type="none" w="sm" len="sm"/>
            <a:tailEnd type="none" w="sm" len="sm"/>
          </a:ln>
        </p:spPr>
      </p:pic>
      <p:sp>
        <p:nvSpPr>
          <p:cNvPr id="2" name="Title 1">
            <a:extLst>
              <a:ext uri="{FF2B5EF4-FFF2-40B4-BE49-F238E27FC236}">
                <a16:creationId xmlns:a16="http://schemas.microsoft.com/office/drawing/2014/main" id="{D74BE551-6699-F94E-8A16-F33609AEC65A}"/>
              </a:ext>
            </a:extLst>
          </p:cNvPr>
          <p:cNvSpPr>
            <a:spLocks noGrp="1"/>
          </p:cNvSpPr>
          <p:nvPr>
            <p:ph type="title"/>
          </p:nvPr>
        </p:nvSpPr>
        <p:spPr/>
        <p:txBody>
          <a:bodyPr/>
          <a:lstStyle/>
          <a:p>
            <a:r>
              <a:rPr lang="en" dirty="0"/>
              <a:t>Standard Visualizations</a:t>
            </a:r>
            <a:endParaRPr lang="en-US" dirty="0"/>
          </a:p>
        </p:txBody>
      </p:sp>
      <p:sp>
        <p:nvSpPr>
          <p:cNvPr id="831" name="Google Shape;831;p54"/>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48</a:t>
            </a:fld>
            <a:endParaRPr>
              <a:latin typeface="Proxima Nova"/>
              <a:ea typeface="Proxima Nova"/>
              <a:cs typeface="Proxima Nova"/>
              <a:sym typeface="Proxima Nova"/>
            </a:endParaRPr>
          </a:p>
        </p:txBody>
      </p:sp>
      <p:sp>
        <p:nvSpPr>
          <p:cNvPr id="832" name="Google Shape;832;p54"/>
          <p:cNvSpPr txBox="1"/>
          <p:nvPr/>
        </p:nvSpPr>
        <p:spPr>
          <a:xfrm>
            <a:off x="1258126" y="2043275"/>
            <a:ext cx="1332600" cy="3831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ChartJS</a:t>
            </a:r>
            <a:endParaRPr>
              <a:solidFill>
                <a:schemeClr val="dk1"/>
              </a:solidFill>
              <a:latin typeface="Calibri"/>
              <a:ea typeface="Calibri"/>
              <a:cs typeface="Calibri"/>
              <a:sym typeface="Calibri"/>
            </a:endParaRPr>
          </a:p>
        </p:txBody>
      </p:sp>
      <p:pic>
        <p:nvPicPr>
          <p:cNvPr id="833" name="Google Shape;833;p5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2771178" y="737013"/>
            <a:ext cx="2488237" cy="1669900"/>
          </a:xfrm>
          <a:prstGeom prst="rect">
            <a:avLst/>
          </a:prstGeom>
          <a:noFill/>
          <a:ln w="9525" cap="flat" cmpd="sng">
            <a:solidFill>
              <a:schemeClr val="dk2"/>
            </a:solidFill>
            <a:prstDash val="solid"/>
            <a:round/>
            <a:headEnd type="none" w="sm" len="sm"/>
            <a:tailEnd type="none" w="sm" len="sm"/>
          </a:ln>
        </p:spPr>
      </p:pic>
      <p:sp>
        <p:nvSpPr>
          <p:cNvPr id="834" name="Google Shape;834;p54"/>
          <p:cNvSpPr txBox="1"/>
          <p:nvPr/>
        </p:nvSpPr>
        <p:spPr>
          <a:xfrm>
            <a:off x="3781600" y="2008425"/>
            <a:ext cx="1477800" cy="3984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Highcharts</a:t>
            </a:r>
            <a:endParaRPr>
              <a:solidFill>
                <a:schemeClr val="dk1"/>
              </a:solidFill>
              <a:latin typeface="Calibri"/>
              <a:ea typeface="Calibri"/>
              <a:cs typeface="Calibri"/>
              <a:sym typeface="Calibri"/>
            </a:endParaRPr>
          </a:p>
        </p:txBody>
      </p:sp>
      <p:pic>
        <p:nvPicPr>
          <p:cNvPr id="835" name="Google Shape;835;p5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17250" y="246114"/>
            <a:ext cx="2940501" cy="5068824"/>
          </a:xfrm>
          <a:prstGeom prst="rect">
            <a:avLst/>
          </a:prstGeom>
          <a:noFill/>
          <a:ln>
            <a:noFill/>
          </a:ln>
        </p:spPr>
      </p:pic>
      <p:grpSp>
        <p:nvGrpSpPr>
          <p:cNvPr id="836" name="Google Shape;836;p54"/>
          <p:cNvGrpSpPr/>
          <p:nvPr/>
        </p:nvGrpSpPr>
        <p:grpSpPr>
          <a:xfrm>
            <a:off x="119800" y="2584975"/>
            <a:ext cx="2488250" cy="1575100"/>
            <a:chOff x="2821725" y="2624443"/>
            <a:chExt cx="2488250" cy="1575100"/>
          </a:xfrm>
        </p:grpSpPr>
        <p:pic>
          <p:nvPicPr>
            <p:cNvPr id="837" name="Google Shape;837;p5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2821725" y="2624443"/>
              <a:ext cx="2488250" cy="1575100"/>
            </a:xfrm>
            <a:prstGeom prst="rect">
              <a:avLst/>
            </a:prstGeom>
            <a:noFill/>
            <a:ln w="9525" cap="flat" cmpd="sng">
              <a:solidFill>
                <a:schemeClr val="dk2"/>
              </a:solidFill>
              <a:prstDash val="solid"/>
              <a:round/>
              <a:headEnd type="none" w="sm" len="sm"/>
              <a:tailEnd type="none" w="sm" len="sm"/>
            </a:ln>
          </p:spPr>
        </p:pic>
        <p:sp>
          <p:nvSpPr>
            <p:cNvPr id="838" name="Google Shape;838;p54"/>
            <p:cNvSpPr txBox="1"/>
            <p:nvPr/>
          </p:nvSpPr>
          <p:spPr>
            <a:xfrm>
              <a:off x="3707663" y="3828743"/>
              <a:ext cx="1602300" cy="370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alibri"/>
                  <a:cs typeface="Calibri"/>
                  <a:sym typeface="Calibri"/>
                </a:rPr>
                <a:t>Rickshaw</a:t>
              </a:r>
              <a:endParaRPr>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405761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2" name="Title 1">
            <a:extLst>
              <a:ext uri="{FF2B5EF4-FFF2-40B4-BE49-F238E27FC236}">
                <a16:creationId xmlns:a16="http://schemas.microsoft.com/office/drawing/2014/main" id="{3FA0194A-8FA1-5944-A7E5-21A7CB7A09F6}"/>
              </a:ext>
            </a:extLst>
          </p:cNvPr>
          <p:cNvSpPr>
            <a:spLocks noGrp="1"/>
          </p:cNvSpPr>
          <p:nvPr>
            <p:ph type="title"/>
          </p:nvPr>
        </p:nvSpPr>
        <p:spPr/>
        <p:txBody>
          <a:bodyPr/>
          <a:lstStyle/>
          <a:p>
            <a:r>
              <a:rPr lang="en" dirty="0"/>
              <a:t>Design Systems and Connected Data</a:t>
            </a:r>
            <a:endParaRPr lang="en-US" dirty="0"/>
          </a:p>
        </p:txBody>
      </p:sp>
      <p:sp>
        <p:nvSpPr>
          <p:cNvPr id="844" name="Google Shape;844;p55"/>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49</a:t>
            </a:fld>
            <a:endParaRPr>
              <a:latin typeface="Proxima Nova"/>
              <a:ea typeface="Proxima Nova"/>
              <a:cs typeface="Proxima Nova"/>
              <a:sym typeface="Proxima Nova"/>
            </a:endParaRPr>
          </a:p>
        </p:txBody>
      </p:sp>
      <p:pic>
        <p:nvPicPr>
          <p:cNvPr id="845" name="Google Shape;845;p5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625" y="593250"/>
            <a:ext cx="3860101" cy="3199176"/>
          </a:xfrm>
          <a:prstGeom prst="rect">
            <a:avLst/>
          </a:prstGeom>
          <a:noFill/>
          <a:ln>
            <a:noFill/>
          </a:ln>
        </p:spPr>
      </p:pic>
      <p:pic>
        <p:nvPicPr>
          <p:cNvPr id="846" name="Google Shape;846;p5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726951" y="1038977"/>
            <a:ext cx="3860099" cy="3199171"/>
          </a:xfrm>
          <a:prstGeom prst="rect">
            <a:avLst/>
          </a:prstGeom>
          <a:noFill/>
          <a:ln>
            <a:noFill/>
          </a:ln>
        </p:spPr>
      </p:pic>
      <p:pic>
        <p:nvPicPr>
          <p:cNvPr id="847" name="Google Shape;847;p5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782574" y="2767425"/>
            <a:ext cx="2857048" cy="1552076"/>
          </a:xfrm>
          <a:prstGeom prst="rect">
            <a:avLst/>
          </a:prstGeom>
          <a:noFill/>
          <a:ln>
            <a:noFill/>
          </a:ln>
          <a:effectLst>
            <a:outerShdw blurRad="57150" dist="19050" dir="5400000" algn="bl" rotWithShape="0">
              <a:srgbClr val="000000">
                <a:alpha val="50000"/>
              </a:srgbClr>
            </a:outerShdw>
          </a:effectLst>
        </p:spPr>
      </p:pic>
      <p:pic>
        <p:nvPicPr>
          <p:cNvPr id="848" name="Google Shape;848;p5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782575" y="1096175"/>
            <a:ext cx="2861101" cy="1552076"/>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304500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3F596A-A020-0243-91F7-2D1947CED68F}"/>
              </a:ext>
            </a:extLst>
          </p:cNvPr>
          <p:cNvSpPr>
            <a:spLocks noGrp="1"/>
          </p:cNvSpPr>
          <p:nvPr>
            <p:ph type="body" idx="1"/>
          </p:nvPr>
        </p:nvSpPr>
        <p:spPr/>
        <p:txBody>
          <a:bodyPr/>
          <a:lstStyle/>
          <a:p>
            <a:r>
              <a:rPr lang="en-US" dirty="0"/>
              <a:t>Past</a:t>
            </a:r>
          </a:p>
        </p:txBody>
      </p:sp>
      <p:sp>
        <p:nvSpPr>
          <p:cNvPr id="4" name="Content Placeholder 3">
            <a:extLst>
              <a:ext uri="{FF2B5EF4-FFF2-40B4-BE49-F238E27FC236}">
                <a16:creationId xmlns:a16="http://schemas.microsoft.com/office/drawing/2014/main" id="{8018B796-BABE-3041-A84F-AABD170990BD}"/>
              </a:ext>
            </a:extLst>
          </p:cNvPr>
          <p:cNvSpPr>
            <a:spLocks noGrp="1"/>
          </p:cNvSpPr>
          <p:nvPr>
            <p:ph sz="half" idx="2"/>
          </p:nvPr>
        </p:nvSpPr>
        <p:spPr/>
        <p:txBody>
          <a:bodyPr/>
          <a:lstStyle/>
          <a:p>
            <a:r>
              <a:rPr lang="en-US" sz="2000" dirty="0"/>
              <a:t>Data silos for claims, providers, members, knowledge</a:t>
            </a:r>
          </a:p>
          <a:p>
            <a:r>
              <a:rPr lang="en-US" sz="2000" dirty="0"/>
              <a:t>Batch claims adjudication</a:t>
            </a:r>
          </a:p>
          <a:p>
            <a:r>
              <a:rPr lang="en-US" sz="2000" dirty="0"/>
              <a:t>Batch analytics</a:t>
            </a:r>
          </a:p>
          <a:p>
            <a:r>
              <a:rPr lang="en-US" sz="2000" dirty="0"/>
              <a:t>Monthly reporting cycles</a:t>
            </a:r>
          </a:p>
          <a:p>
            <a:endParaRPr lang="en-US" sz="2000" dirty="0"/>
          </a:p>
        </p:txBody>
      </p:sp>
      <p:sp>
        <p:nvSpPr>
          <p:cNvPr id="5" name="Text Placeholder 4">
            <a:extLst>
              <a:ext uri="{FF2B5EF4-FFF2-40B4-BE49-F238E27FC236}">
                <a16:creationId xmlns:a16="http://schemas.microsoft.com/office/drawing/2014/main" id="{FEF418F6-2477-1144-91C7-849DA308F954}"/>
              </a:ext>
            </a:extLst>
          </p:cNvPr>
          <p:cNvSpPr>
            <a:spLocks noGrp="1"/>
          </p:cNvSpPr>
          <p:nvPr>
            <p:ph type="body" sz="quarter" idx="3"/>
          </p:nvPr>
        </p:nvSpPr>
        <p:spPr/>
        <p:txBody>
          <a:bodyPr/>
          <a:lstStyle/>
          <a:p>
            <a:r>
              <a:rPr lang="en-US" dirty="0"/>
              <a:t>Future</a:t>
            </a:r>
          </a:p>
        </p:txBody>
      </p:sp>
      <p:sp>
        <p:nvSpPr>
          <p:cNvPr id="6" name="Content Placeholder 5">
            <a:extLst>
              <a:ext uri="{FF2B5EF4-FFF2-40B4-BE49-F238E27FC236}">
                <a16:creationId xmlns:a16="http://schemas.microsoft.com/office/drawing/2014/main" id="{196AA9E6-7ECA-364F-93D5-2C6B4EDA62D0}"/>
              </a:ext>
            </a:extLst>
          </p:cNvPr>
          <p:cNvSpPr>
            <a:spLocks noGrp="1"/>
          </p:cNvSpPr>
          <p:nvPr>
            <p:ph sz="quarter" idx="4"/>
          </p:nvPr>
        </p:nvSpPr>
        <p:spPr/>
        <p:txBody>
          <a:bodyPr/>
          <a:lstStyle/>
          <a:p>
            <a:r>
              <a:rPr lang="en-US" sz="2000" dirty="0"/>
              <a:t>Highly integrated healthcare knowledge graphs</a:t>
            </a:r>
          </a:p>
          <a:p>
            <a:r>
              <a:rPr lang="en-US" sz="2000" dirty="0"/>
              <a:t>Real-time point-of care decision support</a:t>
            </a:r>
          </a:p>
          <a:p>
            <a:r>
              <a:rPr lang="en-US" sz="2000" dirty="0"/>
              <a:t>Direct integration into the EMR</a:t>
            </a:r>
          </a:p>
          <a:p>
            <a:r>
              <a:rPr lang="en-US" sz="2000" dirty="0"/>
              <a:t>Focus on cost savings and </a:t>
            </a:r>
          </a:p>
        </p:txBody>
      </p:sp>
      <p:sp>
        <p:nvSpPr>
          <p:cNvPr id="7" name="Text Placeholder 6">
            <a:extLst>
              <a:ext uri="{FF2B5EF4-FFF2-40B4-BE49-F238E27FC236}">
                <a16:creationId xmlns:a16="http://schemas.microsoft.com/office/drawing/2014/main" id="{C45D4CAA-230D-9A42-8E16-467952A28E58}"/>
              </a:ext>
            </a:extLst>
          </p:cNvPr>
          <p:cNvSpPr>
            <a:spLocks noGrp="1"/>
          </p:cNvSpPr>
          <p:nvPr>
            <p:ph type="body" sz="quarter" idx="10"/>
          </p:nvPr>
        </p:nvSpPr>
        <p:spPr/>
        <p:txBody>
          <a:bodyPr/>
          <a:lstStyle/>
          <a:p>
            <a:r>
              <a:rPr lang="en-US" dirty="0"/>
              <a:t>Why Is this Relevent Now?</a:t>
            </a:r>
          </a:p>
          <a:p>
            <a:endParaRPr lang="en-US" dirty="0"/>
          </a:p>
        </p:txBody>
      </p:sp>
    </p:spTree>
    <p:extLst>
      <p:ext uri="{BB962C8B-B14F-4D97-AF65-F5344CB8AC3E}">
        <p14:creationId xmlns:p14="http://schemas.microsoft.com/office/powerpoint/2010/main" val="2496465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2" name="Title 1">
            <a:extLst>
              <a:ext uri="{FF2B5EF4-FFF2-40B4-BE49-F238E27FC236}">
                <a16:creationId xmlns:a16="http://schemas.microsoft.com/office/drawing/2014/main" id="{A0C8FF0C-3E30-444C-A9E0-C8B5F565A726}"/>
              </a:ext>
            </a:extLst>
          </p:cNvPr>
          <p:cNvSpPr>
            <a:spLocks noGrp="1"/>
          </p:cNvSpPr>
          <p:nvPr>
            <p:ph type="title"/>
          </p:nvPr>
        </p:nvSpPr>
        <p:spPr>
          <a:xfrm>
            <a:off x="152399" y="209550"/>
            <a:ext cx="8303175" cy="533400"/>
          </a:xfrm>
        </p:spPr>
        <p:txBody>
          <a:bodyPr/>
          <a:lstStyle/>
          <a:p>
            <a:r>
              <a:rPr lang="en" sz="2000" dirty="0"/>
              <a:t>Graph Use Cases Study - Example: Clinical Decision Support</a:t>
            </a:r>
            <a:endParaRPr lang="en-US" sz="2000" dirty="0"/>
          </a:p>
        </p:txBody>
      </p:sp>
      <p:sp>
        <p:nvSpPr>
          <p:cNvPr id="861" name="Google Shape;861;p57"/>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50</a:t>
            </a:fld>
            <a:endParaRPr>
              <a:latin typeface="Proxima Nova"/>
              <a:ea typeface="Proxima Nova"/>
              <a:cs typeface="Proxima Nova"/>
              <a:sym typeface="Proxima Nova"/>
            </a:endParaRPr>
          </a:p>
        </p:txBody>
      </p:sp>
      <p:sp>
        <p:nvSpPr>
          <p:cNvPr id="862" name="Google Shape;862;p57"/>
          <p:cNvSpPr txBox="1">
            <a:spLocks noGrp="1"/>
          </p:cNvSpPr>
          <p:nvPr>
            <p:ph type="body" idx="4294967295"/>
          </p:nvPr>
        </p:nvSpPr>
        <p:spPr>
          <a:xfrm>
            <a:off x="629710" y="1803750"/>
            <a:ext cx="7204075" cy="1531938"/>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2000" dirty="0">
                <a:solidFill>
                  <a:srgbClr val="484848"/>
                </a:solidFill>
                <a:highlight>
                  <a:srgbClr val="FFFFFF"/>
                </a:highlight>
              </a:rPr>
              <a:t>Our users (healthcare providers) find it challenging to coordinate care for chronic diseases and comorbidities because of unclear interrelationships between treatments, providers and facilities.</a:t>
            </a:r>
            <a:endParaRPr sz="2000" dirty="0"/>
          </a:p>
        </p:txBody>
      </p:sp>
      <p:grpSp>
        <p:nvGrpSpPr>
          <p:cNvPr id="863" name="Google Shape;863;p57"/>
          <p:cNvGrpSpPr/>
          <p:nvPr/>
        </p:nvGrpSpPr>
        <p:grpSpPr>
          <a:xfrm>
            <a:off x="0" y="770450"/>
            <a:ext cx="9144000" cy="812800"/>
            <a:chOff x="0" y="2328100"/>
            <a:chExt cx="9144000" cy="812800"/>
          </a:xfrm>
        </p:grpSpPr>
        <p:cxnSp>
          <p:nvCxnSpPr>
            <p:cNvPr id="864" name="Google Shape;864;p57"/>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865" name="Google Shape;865;p57"/>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2518854"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7"/>
            <p:cNvSpPr/>
            <p:nvPr/>
          </p:nvSpPr>
          <p:spPr>
            <a:xfrm>
              <a:off x="4469782"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7"/>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870" name="Google Shape;870;p57"/>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871" name="Google Shape;871;p57"/>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872" name="Google Shape;872;p57"/>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873" name="Google Shape;873;p57"/>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cxnSp>
        <p:nvCxnSpPr>
          <p:cNvPr id="875" name="Google Shape;875;p57"/>
          <p:cNvCxnSpPr/>
          <p:nvPr/>
        </p:nvCxnSpPr>
        <p:spPr>
          <a:xfrm>
            <a:off x="0" y="1463889"/>
            <a:ext cx="915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592196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2" name="Title 1">
            <a:extLst>
              <a:ext uri="{FF2B5EF4-FFF2-40B4-BE49-F238E27FC236}">
                <a16:creationId xmlns:a16="http://schemas.microsoft.com/office/drawing/2014/main" id="{0DF46FCE-B1D3-1B49-83DF-DF6284FD4B6C}"/>
              </a:ext>
            </a:extLst>
          </p:cNvPr>
          <p:cNvSpPr>
            <a:spLocks noGrp="1"/>
          </p:cNvSpPr>
          <p:nvPr>
            <p:ph type="title"/>
          </p:nvPr>
        </p:nvSpPr>
        <p:spPr>
          <a:xfrm>
            <a:off x="152399" y="209550"/>
            <a:ext cx="8219239" cy="533400"/>
          </a:xfrm>
        </p:spPr>
        <p:txBody>
          <a:bodyPr/>
          <a:lstStyle/>
          <a:p>
            <a:r>
              <a:rPr lang="en" sz="2000" dirty="0"/>
              <a:t>Graph Use Cases Study - Example: Clinical Decision Support</a:t>
            </a:r>
            <a:endParaRPr lang="en-US" sz="2000" dirty="0"/>
          </a:p>
        </p:txBody>
      </p:sp>
      <p:sp>
        <p:nvSpPr>
          <p:cNvPr id="881" name="Google Shape;881;p58"/>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51</a:t>
            </a:fld>
            <a:endParaRPr>
              <a:latin typeface="Proxima Nova"/>
              <a:ea typeface="Proxima Nova"/>
              <a:cs typeface="Proxima Nova"/>
              <a:sym typeface="Proxima Nova"/>
            </a:endParaRPr>
          </a:p>
        </p:txBody>
      </p:sp>
      <p:sp>
        <p:nvSpPr>
          <p:cNvPr id="894" name="Google Shape;894;p58"/>
          <p:cNvSpPr txBox="1">
            <a:spLocks noGrp="1"/>
          </p:cNvSpPr>
          <p:nvPr>
            <p:ph type="body" idx="4294967295"/>
          </p:nvPr>
        </p:nvSpPr>
        <p:spPr>
          <a:xfrm>
            <a:off x="381000" y="1609724"/>
            <a:ext cx="7010400" cy="332422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400" b="1" dirty="0"/>
              <a:t>Baseline Patient</a:t>
            </a:r>
            <a:endParaRPr sz="1400" b="1" dirty="0"/>
          </a:p>
          <a:p>
            <a:pPr marL="457200" marR="0" lvl="0" indent="-342900" algn="l" rtl="0">
              <a:lnSpc>
                <a:spcPct val="115000"/>
              </a:lnSpc>
              <a:spcBef>
                <a:spcPts val="0"/>
              </a:spcBef>
              <a:spcAft>
                <a:spcPts val="0"/>
              </a:spcAft>
              <a:buSzPts val="1800"/>
              <a:buChar char="●"/>
            </a:pPr>
            <a:r>
              <a:rPr lang="en" sz="1400" dirty="0"/>
              <a:t>‍Accurately baseline a patient by using patient’s medical history and DX results.</a:t>
            </a:r>
            <a:endParaRPr sz="1400" dirty="0"/>
          </a:p>
          <a:p>
            <a:pPr marL="457200" marR="0" lvl="0" indent="-342900" algn="l" rtl="0">
              <a:lnSpc>
                <a:spcPct val="115000"/>
              </a:lnSpc>
              <a:spcBef>
                <a:spcPts val="0"/>
              </a:spcBef>
              <a:spcAft>
                <a:spcPts val="0"/>
              </a:spcAft>
              <a:buSzPts val="1800"/>
              <a:buChar char="●"/>
            </a:pPr>
            <a:r>
              <a:rPr lang="en" sz="1400" dirty="0"/>
              <a:t>View clinical protocols across care plans and manage overlapping therapies.</a:t>
            </a:r>
            <a:endParaRPr sz="1400" dirty="0"/>
          </a:p>
          <a:p>
            <a:pPr marL="0" marR="0" lvl="0" indent="0" algn="l" rtl="0">
              <a:lnSpc>
                <a:spcPct val="115000"/>
              </a:lnSpc>
              <a:spcBef>
                <a:spcPts val="0"/>
              </a:spcBef>
              <a:spcAft>
                <a:spcPts val="0"/>
              </a:spcAft>
              <a:buClr>
                <a:schemeClr val="dk1"/>
              </a:buClr>
              <a:buSzPts val="1100"/>
              <a:buFont typeface="Arial"/>
              <a:buNone/>
            </a:pPr>
            <a:endParaRPr sz="1400" dirty="0"/>
          </a:p>
          <a:p>
            <a:pPr marL="0" marR="0" lvl="0" indent="0" algn="l" rtl="0">
              <a:lnSpc>
                <a:spcPct val="115000"/>
              </a:lnSpc>
              <a:spcBef>
                <a:spcPts val="0"/>
              </a:spcBef>
              <a:spcAft>
                <a:spcPts val="0"/>
              </a:spcAft>
              <a:buClr>
                <a:schemeClr val="dk1"/>
              </a:buClr>
              <a:buSzPts val="1100"/>
              <a:buFont typeface="Arial"/>
              <a:buNone/>
            </a:pPr>
            <a:r>
              <a:rPr lang="en" sz="1400" b="1" dirty="0"/>
              <a:t>Management of Care Plans</a:t>
            </a:r>
            <a:endParaRPr sz="1400" b="1" dirty="0"/>
          </a:p>
          <a:p>
            <a:pPr marL="457200" marR="0" lvl="0" indent="-342900" algn="l" rtl="0">
              <a:lnSpc>
                <a:spcPct val="115000"/>
              </a:lnSpc>
              <a:spcBef>
                <a:spcPts val="0"/>
              </a:spcBef>
              <a:spcAft>
                <a:spcPts val="0"/>
              </a:spcAft>
              <a:buSzPts val="1800"/>
              <a:buChar char="●"/>
            </a:pPr>
            <a:r>
              <a:rPr lang="en" sz="1400" dirty="0"/>
              <a:t>‍Clearly view care plans over time by disease</a:t>
            </a:r>
            <a:endParaRPr sz="1400" dirty="0"/>
          </a:p>
          <a:p>
            <a:pPr marL="457200" marR="0" lvl="0" indent="-342900" algn="l" rtl="0">
              <a:lnSpc>
                <a:spcPct val="115000"/>
              </a:lnSpc>
              <a:spcBef>
                <a:spcPts val="0"/>
              </a:spcBef>
              <a:spcAft>
                <a:spcPts val="0"/>
              </a:spcAft>
              <a:buSzPts val="1800"/>
              <a:buChar char="●"/>
            </a:pPr>
            <a:r>
              <a:rPr lang="en" sz="1400" dirty="0"/>
              <a:t>Progressively disclose relationships between medications prescribed</a:t>
            </a:r>
            <a:endParaRPr sz="1400" dirty="0"/>
          </a:p>
          <a:p>
            <a:pPr marL="457200" marR="0" lvl="0" indent="-342900" algn="l" rtl="0">
              <a:lnSpc>
                <a:spcPct val="115000"/>
              </a:lnSpc>
              <a:spcBef>
                <a:spcPts val="0"/>
              </a:spcBef>
              <a:spcAft>
                <a:spcPts val="0"/>
              </a:spcAft>
              <a:buSzPts val="1800"/>
              <a:buChar char="●"/>
            </a:pPr>
            <a:r>
              <a:rPr lang="en" sz="1400" dirty="0"/>
              <a:t>Quickly know doctors associated with each care plan</a:t>
            </a:r>
            <a:endParaRPr sz="1400" dirty="0"/>
          </a:p>
          <a:p>
            <a:pPr marL="457200" marR="0" lvl="0" indent="-342900" algn="l" rtl="0">
              <a:lnSpc>
                <a:spcPct val="115000"/>
              </a:lnSpc>
              <a:spcBef>
                <a:spcPts val="0"/>
              </a:spcBef>
              <a:spcAft>
                <a:spcPts val="0"/>
              </a:spcAft>
              <a:buSzPts val="1800"/>
              <a:buChar char="●"/>
            </a:pPr>
            <a:r>
              <a:rPr lang="en" sz="1400" dirty="0"/>
              <a:t>Coordinate care plans across multiple diseases and comorbidities without conflicts</a:t>
            </a:r>
            <a:endParaRPr sz="1400" dirty="0"/>
          </a:p>
          <a:p>
            <a:pPr marL="0" marR="0" lvl="0" indent="0" algn="l" rtl="0">
              <a:lnSpc>
                <a:spcPct val="115000"/>
              </a:lnSpc>
              <a:spcBef>
                <a:spcPts val="0"/>
              </a:spcBef>
              <a:spcAft>
                <a:spcPts val="0"/>
              </a:spcAft>
              <a:buClr>
                <a:schemeClr val="dk1"/>
              </a:buClr>
              <a:buSzPts val="1100"/>
              <a:buFont typeface="Arial"/>
              <a:buNone/>
            </a:pPr>
            <a:endParaRPr sz="1400" dirty="0"/>
          </a:p>
          <a:p>
            <a:pPr marL="0" marR="0" lvl="0" indent="0" algn="l" rtl="0">
              <a:lnSpc>
                <a:spcPct val="115000"/>
              </a:lnSpc>
              <a:spcBef>
                <a:spcPts val="0"/>
              </a:spcBef>
              <a:spcAft>
                <a:spcPts val="0"/>
              </a:spcAft>
              <a:buClr>
                <a:schemeClr val="dk1"/>
              </a:buClr>
              <a:buSzPts val="1100"/>
              <a:buFont typeface="Arial"/>
              <a:buNone/>
            </a:pPr>
            <a:r>
              <a:rPr lang="en" sz="1400" b="1" dirty="0"/>
              <a:t>Similar Patient Outcomes Comparison</a:t>
            </a:r>
            <a:endParaRPr sz="1400" b="1" dirty="0"/>
          </a:p>
          <a:p>
            <a:pPr marL="457200" marR="0" lvl="0" indent="-317500" algn="l" rtl="0">
              <a:lnSpc>
                <a:spcPct val="115000"/>
              </a:lnSpc>
              <a:spcBef>
                <a:spcPts val="0"/>
              </a:spcBef>
              <a:spcAft>
                <a:spcPts val="0"/>
              </a:spcAft>
              <a:buSzPts val="1400"/>
              <a:buChar char="●"/>
            </a:pPr>
            <a:r>
              <a:rPr lang="en" sz="1400" dirty="0"/>
              <a:t>‍Efficiently compare outcomes of population health data, by various demographic filters</a:t>
            </a:r>
            <a:endParaRPr sz="1400" dirty="0"/>
          </a:p>
        </p:txBody>
      </p:sp>
      <p:grpSp>
        <p:nvGrpSpPr>
          <p:cNvPr id="882" name="Google Shape;882;p58"/>
          <p:cNvGrpSpPr/>
          <p:nvPr/>
        </p:nvGrpSpPr>
        <p:grpSpPr>
          <a:xfrm>
            <a:off x="152399" y="971550"/>
            <a:ext cx="9144000" cy="685800"/>
            <a:chOff x="0" y="2328100"/>
            <a:chExt cx="9144000" cy="812800"/>
          </a:xfrm>
        </p:grpSpPr>
        <p:cxnSp>
          <p:nvCxnSpPr>
            <p:cNvPr id="883" name="Google Shape;883;p58"/>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884" name="Google Shape;884;p58"/>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8"/>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8"/>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8"/>
            <p:cNvSpPr/>
            <p:nvPr/>
          </p:nvSpPr>
          <p:spPr>
            <a:xfrm>
              <a:off x="4469782"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8"/>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889" name="Google Shape;889;p58"/>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890" name="Google Shape;890;p58"/>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891" name="Google Shape;891;p58"/>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892" name="Google Shape;892;p58"/>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8"/>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spTree>
    <p:extLst>
      <p:ext uri="{BB962C8B-B14F-4D97-AF65-F5344CB8AC3E}">
        <p14:creationId xmlns:p14="http://schemas.microsoft.com/office/powerpoint/2010/main" val="25388374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59"/>
          <p:cNvSpPr txBox="1">
            <a:spLocks noGrp="1"/>
          </p:cNvSpPr>
          <p:nvPr>
            <p:ph type="title"/>
          </p:nvPr>
        </p:nvSpPr>
        <p:spPr>
          <a:xfrm>
            <a:off x="137161" y="20552"/>
            <a:ext cx="843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Graph Use Cases Study - Example: Medical Decision Support</a:t>
            </a:r>
            <a:endParaRPr>
              <a:solidFill>
                <a:schemeClr val="lt1"/>
              </a:solidFill>
            </a:endParaRPr>
          </a:p>
        </p:txBody>
      </p:sp>
      <p:sp>
        <p:nvSpPr>
          <p:cNvPr id="901" name="Google Shape;901;p59"/>
          <p:cNvSpPr txBox="1">
            <a:spLocks noGrp="1"/>
          </p:cNvSpPr>
          <p:nvPr>
            <p:ph type="sldNum" idx="12"/>
          </p:nvPr>
        </p:nvSpPr>
        <p:spPr>
          <a:xfrm>
            <a:off x="8523539" y="465331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52</a:t>
            </a:fld>
            <a:endParaRPr>
              <a:latin typeface="Proxima Nova"/>
              <a:ea typeface="Proxima Nova"/>
              <a:cs typeface="Proxima Nova"/>
              <a:sym typeface="Proxima Nova"/>
            </a:endParaRPr>
          </a:p>
        </p:txBody>
      </p:sp>
      <p:grpSp>
        <p:nvGrpSpPr>
          <p:cNvPr id="902" name="Google Shape;902;p59"/>
          <p:cNvGrpSpPr/>
          <p:nvPr/>
        </p:nvGrpSpPr>
        <p:grpSpPr>
          <a:xfrm>
            <a:off x="0" y="770450"/>
            <a:ext cx="9144000" cy="812800"/>
            <a:chOff x="0" y="2328100"/>
            <a:chExt cx="9144000" cy="812800"/>
          </a:xfrm>
        </p:grpSpPr>
        <p:cxnSp>
          <p:nvCxnSpPr>
            <p:cNvPr id="903" name="Google Shape;903;p59"/>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904" name="Google Shape;904;p59"/>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9"/>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9"/>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909" name="Google Shape;909;p59"/>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910" name="Google Shape;910;p59"/>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911" name="Google Shape;911;p59"/>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912" name="Google Shape;912;p59"/>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914" name="Google Shape;914;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3525" y="2202306"/>
            <a:ext cx="2252377" cy="2229449"/>
          </a:xfrm>
          <a:prstGeom prst="rect">
            <a:avLst/>
          </a:prstGeom>
          <a:noFill/>
          <a:ln>
            <a:noFill/>
          </a:ln>
        </p:spPr>
      </p:pic>
      <p:pic>
        <p:nvPicPr>
          <p:cNvPr id="915" name="Google Shape;915;p5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017466" y="2195256"/>
            <a:ext cx="2651276" cy="2325476"/>
          </a:xfrm>
          <a:prstGeom prst="rect">
            <a:avLst/>
          </a:prstGeom>
          <a:noFill/>
          <a:ln>
            <a:noFill/>
          </a:ln>
        </p:spPr>
      </p:pic>
      <p:pic>
        <p:nvPicPr>
          <p:cNvPr id="916" name="Google Shape;916;p5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713225" y="2223476"/>
            <a:ext cx="3301575" cy="2129526"/>
          </a:xfrm>
          <a:prstGeom prst="rect">
            <a:avLst/>
          </a:prstGeom>
          <a:noFill/>
          <a:ln>
            <a:noFill/>
          </a:ln>
        </p:spPr>
      </p:pic>
      <p:sp>
        <p:nvSpPr>
          <p:cNvPr id="917" name="Google Shape;917;p59"/>
          <p:cNvSpPr txBox="1"/>
          <p:nvPr/>
        </p:nvSpPr>
        <p:spPr>
          <a:xfrm>
            <a:off x="802975" y="1850398"/>
            <a:ext cx="15888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Treatment Protocols</a:t>
            </a:r>
            <a:endParaRPr sz="1200"/>
          </a:p>
        </p:txBody>
      </p:sp>
      <p:sp>
        <p:nvSpPr>
          <p:cNvPr id="918" name="Google Shape;918;p59"/>
          <p:cNvSpPr txBox="1"/>
          <p:nvPr/>
        </p:nvSpPr>
        <p:spPr>
          <a:xfrm>
            <a:off x="3347866" y="1850398"/>
            <a:ext cx="20688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Population Health Data</a:t>
            </a:r>
            <a:endParaRPr sz="1200"/>
          </a:p>
        </p:txBody>
      </p:sp>
      <p:sp>
        <p:nvSpPr>
          <p:cNvPr id="919" name="Google Shape;919;p59"/>
          <p:cNvSpPr txBox="1"/>
          <p:nvPr/>
        </p:nvSpPr>
        <p:spPr>
          <a:xfrm>
            <a:off x="6228675" y="1850398"/>
            <a:ext cx="20688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Medical Records Data</a:t>
            </a:r>
            <a:endParaRPr sz="1200"/>
          </a:p>
        </p:txBody>
      </p:sp>
      <p:cxnSp>
        <p:nvCxnSpPr>
          <p:cNvPr id="920" name="Google Shape;920;p59"/>
          <p:cNvCxnSpPr/>
          <p:nvPr/>
        </p:nvCxnSpPr>
        <p:spPr>
          <a:xfrm>
            <a:off x="0" y="1463889"/>
            <a:ext cx="91512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361348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0"/>
          <p:cNvSpPr txBox="1">
            <a:spLocks noGrp="1"/>
          </p:cNvSpPr>
          <p:nvPr>
            <p:ph type="title"/>
          </p:nvPr>
        </p:nvSpPr>
        <p:spPr>
          <a:xfrm>
            <a:off x="137161" y="20552"/>
            <a:ext cx="843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Graph Use Cases Study - Example: Medical Decision Support</a:t>
            </a:r>
            <a:endParaRPr>
              <a:solidFill>
                <a:schemeClr val="lt1"/>
              </a:solidFill>
            </a:endParaRPr>
          </a:p>
        </p:txBody>
      </p:sp>
      <p:sp>
        <p:nvSpPr>
          <p:cNvPr id="926" name="Google Shape;926;p60"/>
          <p:cNvSpPr txBox="1">
            <a:spLocks noGrp="1"/>
          </p:cNvSpPr>
          <p:nvPr>
            <p:ph type="body" idx="1"/>
          </p:nvPr>
        </p:nvSpPr>
        <p:spPr>
          <a:xfrm>
            <a:off x="5198988" y="2232497"/>
            <a:ext cx="2856600" cy="2216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400" b="1"/>
              <a:t>Dominant Dimensions</a:t>
            </a:r>
            <a:endParaRPr sz="1400" b="1"/>
          </a:p>
          <a:p>
            <a:pPr marL="457200" lvl="0" indent="-342900" algn="l" rtl="0">
              <a:spcBef>
                <a:spcPts val="0"/>
              </a:spcBef>
              <a:spcAft>
                <a:spcPts val="0"/>
              </a:spcAft>
              <a:buSzPts val="1800"/>
              <a:buChar char="●"/>
            </a:pPr>
            <a:r>
              <a:rPr lang="en" sz="1400"/>
              <a:t>Patient</a:t>
            </a:r>
            <a:endParaRPr sz="1400"/>
          </a:p>
          <a:p>
            <a:pPr marL="457200" lvl="0" indent="-317500" algn="l" rtl="0">
              <a:spcBef>
                <a:spcPts val="0"/>
              </a:spcBef>
              <a:spcAft>
                <a:spcPts val="0"/>
              </a:spcAft>
              <a:buSzPts val="1400"/>
              <a:buChar char="●"/>
            </a:pPr>
            <a:r>
              <a:rPr lang="en" sz="1400"/>
              <a:t>Time</a:t>
            </a:r>
            <a:endParaRPr sz="1400"/>
          </a:p>
          <a:p>
            <a:pPr marL="457200" marR="0" lvl="0" indent="-317500" algn="l" rtl="0">
              <a:lnSpc>
                <a:spcPct val="115000"/>
              </a:lnSpc>
              <a:spcBef>
                <a:spcPts val="0"/>
              </a:spcBef>
              <a:spcAft>
                <a:spcPts val="0"/>
              </a:spcAft>
              <a:buSzPts val="1400"/>
              <a:buChar char="●"/>
            </a:pPr>
            <a:r>
              <a:rPr lang="en" sz="1400"/>
              <a:t>Condition / Disease</a:t>
            </a:r>
            <a:endParaRPr sz="1400"/>
          </a:p>
          <a:p>
            <a:pPr marL="457200" marR="0" lvl="0" indent="-317500" algn="l" rtl="0">
              <a:lnSpc>
                <a:spcPct val="115000"/>
              </a:lnSpc>
              <a:spcBef>
                <a:spcPts val="0"/>
              </a:spcBef>
              <a:spcAft>
                <a:spcPts val="0"/>
              </a:spcAft>
              <a:buSzPts val="1400"/>
              <a:buChar char="●"/>
            </a:pPr>
            <a:r>
              <a:rPr lang="en" sz="1400"/>
              <a:t>Provider</a:t>
            </a:r>
            <a:endParaRPr sz="1400"/>
          </a:p>
          <a:p>
            <a:pPr marL="0" marR="0" lvl="0" indent="0" algn="l" rtl="0">
              <a:lnSpc>
                <a:spcPct val="115000"/>
              </a:lnSpc>
              <a:spcBef>
                <a:spcPts val="0"/>
              </a:spcBef>
              <a:spcAft>
                <a:spcPts val="0"/>
              </a:spcAft>
              <a:buClr>
                <a:schemeClr val="dk1"/>
              </a:buClr>
              <a:buSzPts val="1100"/>
              <a:buFont typeface="Arial"/>
              <a:buNone/>
            </a:pPr>
            <a:endParaRPr sz="1400"/>
          </a:p>
          <a:p>
            <a:pPr marL="0" marR="0" lvl="0" indent="0" algn="l" rtl="0">
              <a:lnSpc>
                <a:spcPct val="115000"/>
              </a:lnSpc>
              <a:spcBef>
                <a:spcPts val="0"/>
              </a:spcBef>
              <a:spcAft>
                <a:spcPts val="0"/>
              </a:spcAft>
              <a:buClr>
                <a:schemeClr val="dk1"/>
              </a:buClr>
              <a:buSzPts val="1100"/>
              <a:buFont typeface="Arial"/>
              <a:buNone/>
            </a:pPr>
            <a:r>
              <a:rPr lang="en" sz="1400" b="1"/>
              <a:t>Primary Entities</a:t>
            </a:r>
            <a:endParaRPr sz="1400" b="1"/>
          </a:p>
          <a:p>
            <a:pPr marL="457200" marR="0" lvl="0" indent="-317500" algn="l" rtl="0">
              <a:lnSpc>
                <a:spcPct val="115000"/>
              </a:lnSpc>
              <a:spcBef>
                <a:spcPts val="0"/>
              </a:spcBef>
              <a:spcAft>
                <a:spcPts val="0"/>
              </a:spcAft>
              <a:buSzPts val="1400"/>
              <a:buChar char="●"/>
            </a:pPr>
            <a:r>
              <a:rPr lang="en" sz="1400"/>
              <a:t>Event (of a care plan)</a:t>
            </a:r>
            <a:endParaRPr sz="1400"/>
          </a:p>
          <a:p>
            <a:pPr marL="457200" marR="0" lvl="0" indent="-317500" algn="l" rtl="0">
              <a:lnSpc>
                <a:spcPct val="115000"/>
              </a:lnSpc>
              <a:spcBef>
                <a:spcPts val="0"/>
              </a:spcBef>
              <a:spcAft>
                <a:spcPts val="0"/>
              </a:spcAft>
              <a:buSzPts val="1400"/>
              <a:buChar char="●"/>
            </a:pPr>
            <a:r>
              <a:rPr lang="en" sz="1400"/>
              <a:t>Exceptions, conflicts</a:t>
            </a:r>
            <a:endParaRPr sz="1400"/>
          </a:p>
          <a:p>
            <a:pPr marL="457200" marR="0" lvl="0" indent="-317500" algn="l" rtl="0">
              <a:lnSpc>
                <a:spcPct val="115000"/>
              </a:lnSpc>
              <a:spcBef>
                <a:spcPts val="0"/>
              </a:spcBef>
              <a:spcAft>
                <a:spcPts val="0"/>
              </a:spcAft>
              <a:buSzPts val="1400"/>
              <a:buChar char="●"/>
            </a:pPr>
            <a:r>
              <a:rPr lang="en" sz="1400"/>
              <a:t>Population health outcomes</a:t>
            </a:r>
            <a:endParaRPr sz="1400"/>
          </a:p>
          <a:p>
            <a:pPr marL="0" marR="0" lvl="0" indent="0" algn="l" rtl="0">
              <a:lnSpc>
                <a:spcPct val="115000"/>
              </a:lnSpc>
              <a:spcBef>
                <a:spcPts val="0"/>
              </a:spcBef>
              <a:spcAft>
                <a:spcPts val="0"/>
              </a:spcAft>
              <a:buNone/>
            </a:pPr>
            <a:endParaRPr sz="1400"/>
          </a:p>
        </p:txBody>
      </p:sp>
      <p:sp>
        <p:nvSpPr>
          <p:cNvPr id="927" name="Google Shape;927;p60"/>
          <p:cNvSpPr txBox="1">
            <a:spLocks noGrp="1"/>
          </p:cNvSpPr>
          <p:nvPr>
            <p:ph type="body" idx="1"/>
          </p:nvPr>
        </p:nvSpPr>
        <p:spPr>
          <a:xfrm>
            <a:off x="5142075" y="1794372"/>
            <a:ext cx="2795700" cy="457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a:solidFill>
                  <a:srgbClr val="F55B0D"/>
                </a:solidFill>
              </a:rPr>
              <a:t>Slice Data to Gain Insights</a:t>
            </a:r>
            <a:endParaRPr>
              <a:solidFill>
                <a:srgbClr val="F55B0D"/>
              </a:solidFill>
            </a:endParaRPr>
          </a:p>
        </p:txBody>
      </p:sp>
      <p:grpSp>
        <p:nvGrpSpPr>
          <p:cNvPr id="928" name="Google Shape;928;p60"/>
          <p:cNvGrpSpPr/>
          <p:nvPr/>
        </p:nvGrpSpPr>
        <p:grpSpPr>
          <a:xfrm>
            <a:off x="0" y="770450"/>
            <a:ext cx="9144000" cy="812800"/>
            <a:chOff x="0" y="2328100"/>
            <a:chExt cx="9144000" cy="812800"/>
          </a:xfrm>
        </p:grpSpPr>
        <p:cxnSp>
          <p:nvCxnSpPr>
            <p:cNvPr id="929" name="Google Shape;929;p60"/>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930" name="Google Shape;930;p60"/>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0"/>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0"/>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0"/>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0"/>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935" name="Google Shape;935;p60"/>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936" name="Google Shape;936;p60"/>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937" name="Google Shape;937;p60"/>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938" name="Google Shape;938;p60"/>
            <p:cNvSpPr/>
            <p:nvPr/>
          </p:nvSpPr>
          <p:spPr>
            <a:xfrm>
              <a:off x="6420711"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0"/>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cxnSp>
        <p:nvCxnSpPr>
          <p:cNvPr id="940" name="Google Shape;940;p60"/>
          <p:cNvCxnSpPr/>
          <p:nvPr/>
        </p:nvCxnSpPr>
        <p:spPr>
          <a:xfrm>
            <a:off x="0" y="1463889"/>
            <a:ext cx="9151200" cy="0"/>
          </a:xfrm>
          <a:prstGeom prst="straightConnector1">
            <a:avLst/>
          </a:prstGeom>
          <a:noFill/>
          <a:ln w="9525" cap="flat" cmpd="sng">
            <a:solidFill>
              <a:schemeClr val="dk2"/>
            </a:solidFill>
            <a:prstDash val="solid"/>
            <a:round/>
            <a:headEnd type="none" w="med" len="med"/>
            <a:tailEnd type="none" w="med" len="med"/>
          </a:ln>
        </p:spPr>
      </p:cxnSp>
      <p:pic>
        <p:nvPicPr>
          <p:cNvPr id="941" name="Google Shape;941;p60"/>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650" y="1443325"/>
            <a:ext cx="5029950" cy="3795052"/>
          </a:xfrm>
          <a:prstGeom prst="rect">
            <a:avLst/>
          </a:prstGeom>
          <a:noFill/>
          <a:ln>
            <a:noFill/>
          </a:ln>
        </p:spPr>
      </p:pic>
    </p:spTree>
    <p:extLst>
      <p:ext uri="{BB962C8B-B14F-4D97-AF65-F5344CB8AC3E}">
        <p14:creationId xmlns:p14="http://schemas.microsoft.com/office/powerpoint/2010/main" val="3365043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solidFill>
                  <a:schemeClr val="accent6"/>
                </a:solidFill>
              </a:rPr>
              <a:t>Graph Use Cases Study - Example: Clinical Decision Support</a:t>
            </a:r>
            <a:endParaRPr sz="1800" dirty="0">
              <a:solidFill>
                <a:schemeClr val="accent6"/>
              </a:solidFill>
            </a:endParaRPr>
          </a:p>
        </p:txBody>
      </p:sp>
      <p:sp>
        <p:nvSpPr>
          <p:cNvPr id="947" name="Google Shape;947;p61"/>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54</a:t>
            </a:fld>
            <a:endParaRPr>
              <a:latin typeface="Proxima Nova"/>
              <a:ea typeface="Proxima Nova"/>
              <a:cs typeface="Proxima Nova"/>
              <a:sym typeface="Proxima Nova"/>
            </a:endParaRPr>
          </a:p>
        </p:txBody>
      </p:sp>
      <p:grpSp>
        <p:nvGrpSpPr>
          <p:cNvPr id="948" name="Google Shape;948;p61"/>
          <p:cNvGrpSpPr/>
          <p:nvPr/>
        </p:nvGrpSpPr>
        <p:grpSpPr>
          <a:xfrm>
            <a:off x="375359" y="1351072"/>
            <a:ext cx="8696903" cy="3030675"/>
            <a:chOff x="375359" y="709025"/>
            <a:chExt cx="8696903" cy="3030675"/>
          </a:xfrm>
        </p:grpSpPr>
        <p:grpSp>
          <p:nvGrpSpPr>
            <p:cNvPr id="949" name="Google Shape;949;p61"/>
            <p:cNvGrpSpPr/>
            <p:nvPr/>
          </p:nvGrpSpPr>
          <p:grpSpPr>
            <a:xfrm>
              <a:off x="375359" y="709029"/>
              <a:ext cx="8096628" cy="3030671"/>
              <a:chOff x="-208779" y="618804"/>
              <a:chExt cx="8096628" cy="3030671"/>
            </a:xfrm>
          </p:grpSpPr>
          <p:sp>
            <p:nvSpPr>
              <p:cNvPr id="950" name="Google Shape;950;p61"/>
              <p:cNvSpPr txBox="1"/>
              <p:nvPr/>
            </p:nvSpPr>
            <p:spPr>
              <a:xfrm>
                <a:off x="1127725" y="2032102"/>
                <a:ext cx="30000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Idea Generation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Validate ideas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Creative, free flowing</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wireframe / design </a:t>
                </a:r>
                <a:endParaRPr sz="1200">
                  <a:solidFill>
                    <a:srgbClr val="000000"/>
                  </a:solidFill>
                  <a:latin typeface="Calibri"/>
                  <a:ea typeface="Calibri"/>
                  <a:cs typeface="Calibri"/>
                  <a:sym typeface="Calibri"/>
                </a:endParaRPr>
              </a:p>
            </p:txBody>
          </p:sp>
          <p:sp>
            <p:nvSpPr>
              <p:cNvPr id="951" name="Google Shape;951;p61"/>
              <p:cNvSpPr txBox="1"/>
              <p:nvPr/>
            </p:nvSpPr>
            <p:spPr>
              <a:xfrm>
                <a:off x="3975275" y="1084438"/>
                <a:ext cx="27816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Standard Data Visualization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Conventional, static </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Structured, simple data</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affirm or set context</a:t>
                </a:r>
                <a:endParaRPr sz="1200">
                  <a:solidFill>
                    <a:srgbClr val="000000"/>
                  </a:solidFill>
                  <a:latin typeface="Calibri"/>
                  <a:ea typeface="Calibri"/>
                  <a:cs typeface="Calibri"/>
                  <a:sym typeface="Calibri"/>
                </a:endParaRPr>
              </a:p>
            </p:txBody>
          </p:sp>
          <p:sp>
            <p:nvSpPr>
              <p:cNvPr id="952" name="Google Shape;952;p61"/>
              <p:cNvSpPr txBox="1"/>
              <p:nvPr/>
            </p:nvSpPr>
            <p:spPr>
              <a:xfrm>
                <a:off x="4127723" y="2100839"/>
                <a:ext cx="2950500" cy="129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rgbClr val="000000"/>
                    </a:solidFill>
                    <a:latin typeface="Calibri"/>
                    <a:ea typeface="Calibri"/>
                    <a:cs typeface="Calibri"/>
                    <a:sym typeface="Calibri"/>
                  </a:rPr>
                  <a:t>Data Exploration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Trend spotting, deep analysis</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Network diagram, 3D+</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for trend spotting, deep analysis</a:t>
                </a:r>
                <a:endParaRPr sz="1200">
                  <a:solidFill>
                    <a:srgbClr val="000000"/>
                  </a:solidFill>
                  <a:latin typeface="Calibri"/>
                  <a:ea typeface="Calibri"/>
                  <a:cs typeface="Calibri"/>
                  <a:sym typeface="Calibri"/>
                </a:endParaRPr>
              </a:p>
            </p:txBody>
          </p:sp>
          <p:sp>
            <p:nvSpPr>
              <p:cNvPr id="953" name="Google Shape;953;p61"/>
              <p:cNvSpPr txBox="1"/>
              <p:nvPr/>
            </p:nvSpPr>
            <p:spPr>
              <a:xfrm>
                <a:off x="1127737" y="1084456"/>
                <a:ext cx="3000000" cy="86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Calibri"/>
                    <a:ea typeface="Calibri"/>
                    <a:cs typeface="Calibri"/>
                    <a:sym typeface="Calibri"/>
                  </a:rPr>
                  <a:t>Idea Illustration</a:t>
                </a:r>
                <a:endParaRPr sz="1200" b="1">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Shows process or framework</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Simple metaphorical</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Calibri"/>
                  <a:buChar char="➔"/>
                </a:pPr>
                <a:r>
                  <a:rPr lang="en" sz="1200">
                    <a:solidFill>
                      <a:srgbClr val="000000"/>
                    </a:solidFill>
                    <a:latin typeface="Calibri"/>
                    <a:ea typeface="Calibri"/>
                    <a:cs typeface="Calibri"/>
                    <a:sym typeface="Calibri"/>
                  </a:rPr>
                  <a:t>Used to simplify complexity </a:t>
                </a:r>
                <a:endParaRPr sz="1200">
                  <a:solidFill>
                    <a:srgbClr val="000000"/>
                  </a:solidFill>
                  <a:latin typeface="Calibri"/>
                  <a:ea typeface="Calibri"/>
                  <a:cs typeface="Calibri"/>
                  <a:sym typeface="Calibri"/>
                </a:endParaRPr>
              </a:p>
            </p:txBody>
          </p:sp>
          <p:cxnSp>
            <p:nvCxnSpPr>
              <p:cNvPr id="954" name="Google Shape;954;p61"/>
              <p:cNvCxnSpPr/>
              <p:nvPr/>
            </p:nvCxnSpPr>
            <p:spPr>
              <a:xfrm>
                <a:off x="3712465" y="973167"/>
                <a:ext cx="0" cy="2320500"/>
              </a:xfrm>
              <a:prstGeom prst="straightConnector1">
                <a:avLst/>
              </a:prstGeom>
              <a:noFill/>
              <a:ln w="9525" cap="flat" cmpd="sng">
                <a:solidFill>
                  <a:srgbClr val="595959"/>
                </a:solidFill>
                <a:prstDash val="solid"/>
                <a:round/>
                <a:headEnd type="none" w="med" len="med"/>
                <a:tailEnd type="none" w="med" len="med"/>
              </a:ln>
            </p:spPr>
          </p:cxnSp>
          <p:sp>
            <p:nvSpPr>
              <p:cNvPr id="955" name="Google Shape;955;p61"/>
              <p:cNvSpPr txBox="1"/>
              <p:nvPr/>
            </p:nvSpPr>
            <p:spPr>
              <a:xfrm>
                <a:off x="3013527" y="618804"/>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Declarative</a:t>
                </a:r>
                <a:endParaRPr>
                  <a:solidFill>
                    <a:srgbClr val="F55B0D"/>
                  </a:solidFill>
                  <a:latin typeface="Calibri"/>
                  <a:ea typeface="Calibri"/>
                  <a:cs typeface="Calibri"/>
                  <a:sym typeface="Calibri"/>
                </a:endParaRPr>
              </a:p>
            </p:txBody>
          </p:sp>
          <p:sp>
            <p:nvSpPr>
              <p:cNvPr id="956" name="Google Shape;956;p61"/>
              <p:cNvSpPr txBox="1"/>
              <p:nvPr/>
            </p:nvSpPr>
            <p:spPr>
              <a:xfrm>
                <a:off x="3013527" y="3320675"/>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Exploratory</a:t>
                </a:r>
                <a:endParaRPr>
                  <a:solidFill>
                    <a:srgbClr val="F55B0D"/>
                  </a:solidFill>
                  <a:latin typeface="Calibri"/>
                  <a:ea typeface="Calibri"/>
                  <a:cs typeface="Calibri"/>
                  <a:sym typeface="Calibri"/>
                </a:endParaRPr>
              </a:p>
            </p:txBody>
          </p:sp>
          <p:cxnSp>
            <p:nvCxnSpPr>
              <p:cNvPr id="957" name="Google Shape;957;p61"/>
              <p:cNvCxnSpPr/>
              <p:nvPr/>
            </p:nvCxnSpPr>
            <p:spPr>
              <a:xfrm>
                <a:off x="1010649" y="2108290"/>
                <a:ext cx="5540700" cy="0"/>
              </a:xfrm>
              <a:prstGeom prst="straightConnector1">
                <a:avLst/>
              </a:prstGeom>
              <a:noFill/>
              <a:ln w="9525" cap="flat" cmpd="sng">
                <a:solidFill>
                  <a:srgbClr val="595959"/>
                </a:solidFill>
                <a:prstDash val="solid"/>
                <a:round/>
                <a:headEnd type="none" w="med" len="med"/>
                <a:tailEnd type="none" w="med" len="med"/>
              </a:ln>
            </p:spPr>
          </p:cxnSp>
          <p:sp>
            <p:nvSpPr>
              <p:cNvPr id="958" name="Google Shape;958;p61"/>
              <p:cNvSpPr txBox="1"/>
              <p:nvPr/>
            </p:nvSpPr>
            <p:spPr>
              <a:xfrm>
                <a:off x="-208779" y="1889786"/>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55B0D"/>
                    </a:solidFill>
                    <a:latin typeface="Calibri"/>
                    <a:ea typeface="Calibri"/>
                    <a:cs typeface="Calibri"/>
                    <a:sym typeface="Calibri"/>
                  </a:rPr>
                  <a:t>Conceptual</a:t>
                </a:r>
                <a:endParaRPr>
                  <a:solidFill>
                    <a:srgbClr val="F55B0D"/>
                  </a:solidFill>
                  <a:latin typeface="Calibri"/>
                  <a:ea typeface="Calibri"/>
                  <a:cs typeface="Calibri"/>
                  <a:sym typeface="Calibri"/>
                </a:endParaRPr>
              </a:p>
            </p:txBody>
          </p:sp>
          <p:sp>
            <p:nvSpPr>
              <p:cNvPr id="959" name="Google Shape;959;p61"/>
              <p:cNvSpPr txBox="1"/>
              <p:nvPr/>
            </p:nvSpPr>
            <p:spPr>
              <a:xfrm>
                <a:off x="6551349" y="1859228"/>
                <a:ext cx="1336500" cy="3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55B0D"/>
                    </a:solidFill>
                    <a:latin typeface="Calibri"/>
                    <a:ea typeface="Calibri"/>
                    <a:cs typeface="Calibri"/>
                    <a:sym typeface="Calibri"/>
                  </a:rPr>
                  <a:t>Data Driven</a:t>
                </a:r>
                <a:endParaRPr dirty="0">
                  <a:solidFill>
                    <a:srgbClr val="F55B0D"/>
                  </a:solidFill>
                  <a:latin typeface="Calibri"/>
                  <a:ea typeface="Calibri"/>
                  <a:cs typeface="Calibri"/>
                  <a:sym typeface="Calibri"/>
                </a:endParaRPr>
              </a:p>
            </p:txBody>
          </p:sp>
        </p:grpSp>
        <p:cxnSp>
          <p:nvCxnSpPr>
            <p:cNvPr id="960" name="Google Shape;960;p61"/>
            <p:cNvCxnSpPr/>
            <p:nvPr/>
          </p:nvCxnSpPr>
          <p:spPr>
            <a:xfrm>
              <a:off x="8448400" y="709025"/>
              <a:ext cx="0" cy="776100"/>
            </a:xfrm>
            <a:prstGeom prst="straightConnector1">
              <a:avLst/>
            </a:prstGeom>
            <a:noFill/>
            <a:ln w="9525" cap="flat" cmpd="sng">
              <a:solidFill>
                <a:srgbClr val="F55B0D"/>
              </a:solidFill>
              <a:prstDash val="solid"/>
              <a:round/>
              <a:headEnd type="none" w="med" len="med"/>
              <a:tailEnd type="none" w="med" len="med"/>
            </a:ln>
          </p:spPr>
        </p:cxnSp>
        <p:cxnSp>
          <p:nvCxnSpPr>
            <p:cNvPr id="961" name="Google Shape;961;p61"/>
            <p:cNvCxnSpPr/>
            <p:nvPr/>
          </p:nvCxnSpPr>
          <p:spPr>
            <a:xfrm>
              <a:off x="7824562" y="1102815"/>
              <a:ext cx="1247700" cy="0"/>
            </a:xfrm>
            <a:prstGeom prst="straightConnector1">
              <a:avLst/>
            </a:prstGeom>
            <a:noFill/>
            <a:ln w="9525" cap="flat" cmpd="sng">
              <a:solidFill>
                <a:srgbClr val="F55B0D"/>
              </a:solidFill>
              <a:prstDash val="solid"/>
              <a:round/>
              <a:headEnd type="none" w="med" len="med"/>
              <a:tailEnd type="none" w="med" len="med"/>
            </a:ln>
          </p:spPr>
        </p:cxnSp>
        <p:sp>
          <p:nvSpPr>
            <p:cNvPr id="962" name="Google Shape;962;p61"/>
            <p:cNvSpPr/>
            <p:nvPr/>
          </p:nvSpPr>
          <p:spPr>
            <a:xfrm>
              <a:off x="7881100" y="794075"/>
              <a:ext cx="505200" cy="23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1"/>
            <p:cNvSpPr/>
            <p:nvPr/>
          </p:nvSpPr>
          <p:spPr>
            <a:xfrm>
              <a:off x="8510500" y="794075"/>
              <a:ext cx="505200" cy="23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1"/>
            <p:cNvSpPr/>
            <p:nvPr/>
          </p:nvSpPr>
          <p:spPr>
            <a:xfrm>
              <a:off x="7881100" y="1176975"/>
              <a:ext cx="505200" cy="23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1"/>
            <p:cNvSpPr/>
            <p:nvPr/>
          </p:nvSpPr>
          <p:spPr>
            <a:xfrm>
              <a:off x="8510500" y="1176975"/>
              <a:ext cx="505200" cy="23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61"/>
          <p:cNvGrpSpPr/>
          <p:nvPr/>
        </p:nvGrpSpPr>
        <p:grpSpPr>
          <a:xfrm>
            <a:off x="0" y="770450"/>
            <a:ext cx="9144000" cy="812800"/>
            <a:chOff x="0" y="2328100"/>
            <a:chExt cx="9144000" cy="812800"/>
          </a:xfrm>
        </p:grpSpPr>
        <p:cxnSp>
          <p:nvCxnSpPr>
            <p:cNvPr id="967" name="Google Shape;967;p61"/>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968" name="Google Shape;968;p61"/>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1"/>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1"/>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1"/>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1"/>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973" name="Google Shape;973;p61"/>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974" name="Google Shape;974;p61"/>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975" name="Google Shape;975;p61"/>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976" name="Google Shape;976;p61"/>
            <p:cNvSpPr/>
            <p:nvPr/>
          </p:nvSpPr>
          <p:spPr>
            <a:xfrm>
              <a:off x="6420711"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1"/>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spTree>
    <p:extLst>
      <p:ext uri="{BB962C8B-B14F-4D97-AF65-F5344CB8AC3E}">
        <p14:creationId xmlns:p14="http://schemas.microsoft.com/office/powerpoint/2010/main" val="42371641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62"/>
          <p:cNvSpPr txBox="1">
            <a:spLocks noGrp="1"/>
          </p:cNvSpPr>
          <p:nvPr>
            <p:ph type="title"/>
          </p:nvPr>
        </p:nvSpPr>
        <p:spPr>
          <a:xfrm>
            <a:off x="152400" y="209550"/>
            <a:ext cx="87630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accent6"/>
                </a:solidFill>
              </a:rPr>
              <a:t>Graph Use Cases Study - Example: Clinical Decision Support</a:t>
            </a:r>
            <a:endParaRPr sz="2000" dirty="0">
              <a:solidFill>
                <a:schemeClr val="accent6"/>
              </a:solidFill>
            </a:endParaRPr>
          </a:p>
        </p:txBody>
      </p:sp>
      <p:sp>
        <p:nvSpPr>
          <p:cNvPr id="996" name="Google Shape;996;p62"/>
          <p:cNvSpPr txBox="1">
            <a:spLocks noGrp="1"/>
          </p:cNvSpPr>
          <p:nvPr>
            <p:ph type="sldNum" idx="4294967295"/>
          </p:nvPr>
        </p:nvSpPr>
        <p:spPr>
          <a:xfrm>
            <a:off x="8594725" y="4652963"/>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latin typeface="Proxima Nova"/>
                <a:ea typeface="Proxima Nova"/>
                <a:cs typeface="Proxima Nova"/>
                <a:sym typeface="Proxima Nova"/>
              </a:rPr>
              <a:t>55</a:t>
            </a:fld>
            <a:endParaRPr>
              <a:latin typeface="Proxima Nova"/>
              <a:ea typeface="Proxima Nova"/>
              <a:cs typeface="Proxima Nova"/>
              <a:sym typeface="Proxima Nova"/>
            </a:endParaRPr>
          </a:p>
        </p:txBody>
      </p:sp>
      <p:grpSp>
        <p:nvGrpSpPr>
          <p:cNvPr id="984" name="Google Shape;984;p62"/>
          <p:cNvGrpSpPr/>
          <p:nvPr/>
        </p:nvGrpSpPr>
        <p:grpSpPr>
          <a:xfrm>
            <a:off x="0" y="770450"/>
            <a:ext cx="9144000" cy="812800"/>
            <a:chOff x="0" y="2328100"/>
            <a:chExt cx="9144000" cy="812800"/>
          </a:xfrm>
        </p:grpSpPr>
        <p:cxnSp>
          <p:nvCxnSpPr>
            <p:cNvPr id="985" name="Google Shape;985;p62"/>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986" name="Google Shape;986;p62"/>
            <p:cNvSpPr/>
            <p:nvPr/>
          </p:nvSpPr>
          <p:spPr>
            <a:xfrm>
              <a:off x="567925"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2518854"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8371639" y="2328100"/>
              <a:ext cx="168000" cy="168000"/>
            </a:xfrm>
            <a:prstGeom prst="ellipse">
              <a:avLst/>
            </a:prstGeom>
            <a:solidFill>
              <a:srgbClr val="FFFFFF"/>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4469782"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991" name="Google Shape;991;p62"/>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992" name="Google Shape;992;p62"/>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993" name="Google Shape;993;p62"/>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994" name="Google Shape;994;p62"/>
            <p:cNvSpPr/>
            <p:nvPr/>
          </p:nvSpPr>
          <p:spPr>
            <a:xfrm>
              <a:off x="6420711"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graphicFrame>
        <p:nvGraphicFramePr>
          <p:cNvPr id="2" name="Table 1">
            <a:extLst>
              <a:ext uri="{FF2B5EF4-FFF2-40B4-BE49-F238E27FC236}">
                <a16:creationId xmlns:a16="http://schemas.microsoft.com/office/drawing/2014/main" id="{8F38F6A1-F550-FB4A-B97B-FD9DE980AFE2}"/>
              </a:ext>
            </a:extLst>
          </p:cNvPr>
          <p:cNvGraphicFramePr>
            <a:graphicFrameLocks noGrp="1"/>
          </p:cNvGraphicFramePr>
          <p:nvPr>
            <p:extLst>
              <p:ext uri="{D42A27DB-BD31-4B8C-83A1-F6EECF244321}">
                <p14:modId xmlns:p14="http://schemas.microsoft.com/office/powerpoint/2010/main" val="943522378"/>
              </p:ext>
            </p:extLst>
          </p:nvPr>
        </p:nvGraphicFramePr>
        <p:xfrm>
          <a:off x="1524000" y="1608250"/>
          <a:ext cx="6096000" cy="3108960"/>
        </p:xfrm>
        <a:graphic>
          <a:graphicData uri="http://schemas.openxmlformats.org/drawingml/2006/table">
            <a:tbl>
              <a:tblPr firstRow="1" bandRow="1">
                <a:tableStyleId>{93296810-A885-4BE3-A3E7-6D5BEEA58F35}</a:tableStyleId>
              </a:tblPr>
              <a:tblGrid>
                <a:gridCol w="2032000">
                  <a:extLst>
                    <a:ext uri="{9D8B030D-6E8A-4147-A177-3AD203B41FA5}">
                      <a16:colId xmlns:a16="http://schemas.microsoft.com/office/drawing/2014/main" val="3875417255"/>
                    </a:ext>
                  </a:extLst>
                </a:gridCol>
                <a:gridCol w="2032000">
                  <a:extLst>
                    <a:ext uri="{9D8B030D-6E8A-4147-A177-3AD203B41FA5}">
                      <a16:colId xmlns:a16="http://schemas.microsoft.com/office/drawing/2014/main" val="4178861272"/>
                    </a:ext>
                  </a:extLst>
                </a:gridCol>
                <a:gridCol w="2032000">
                  <a:extLst>
                    <a:ext uri="{9D8B030D-6E8A-4147-A177-3AD203B41FA5}">
                      <a16:colId xmlns:a16="http://schemas.microsoft.com/office/drawing/2014/main" val="332156974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mn-cs"/>
                        </a:rPr>
                        <a:t>Idea Illustration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View care plan events over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Subway map</a:t>
                      </a:r>
                    </a:p>
                  </a:txBody>
                  <a:tcPr/>
                </a:tc>
                <a:extLst>
                  <a:ext uri="{0D108BD9-81ED-4DB2-BD59-A6C34878D82A}">
                    <a16:rowId xmlns:a16="http://schemas.microsoft.com/office/drawing/2014/main" val="1455755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dk1"/>
                          </a:solidFill>
                        </a:rPr>
                        <a:t>Standard Visualization </a:t>
                      </a:r>
                    </a:p>
                  </a:txBody>
                  <a:tcPr/>
                </a:tc>
                <a:tc>
                  <a:txBody>
                    <a:bodyPr/>
                    <a:lstStyle/>
                    <a:p>
                      <a:r>
                        <a:rPr lang="en" sz="1800" dirty="0">
                          <a:solidFill>
                            <a:schemeClr val="dk1"/>
                          </a:solidFill>
                        </a:rPr>
                        <a:t>View care plan events over time (frequency)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Calendar heatmap, data tables</a:t>
                      </a:r>
                    </a:p>
                  </a:txBody>
                  <a:tcPr/>
                </a:tc>
                <a:extLst>
                  <a:ext uri="{0D108BD9-81ED-4DB2-BD59-A6C34878D82A}">
                    <a16:rowId xmlns:a16="http://schemas.microsoft.com/office/drawing/2014/main" val="9713780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Idea Illustration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View treatment protocol by disease state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Flow diagram</a:t>
                      </a:r>
                    </a:p>
                    <a:p>
                      <a:endParaRPr lang="en-US" dirty="0"/>
                    </a:p>
                  </a:txBody>
                  <a:tcPr/>
                </a:tc>
                <a:extLst>
                  <a:ext uri="{0D108BD9-81ED-4DB2-BD59-A6C34878D82A}">
                    <a16:rowId xmlns:a16="http://schemas.microsoft.com/office/drawing/2014/main" val="29439863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Standard Visualization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Population Health data (trends)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Line charts, data tables</a:t>
                      </a:r>
                    </a:p>
                  </a:txBody>
                  <a:tcPr/>
                </a:tc>
                <a:extLst>
                  <a:ext uri="{0D108BD9-81ED-4DB2-BD59-A6C34878D82A}">
                    <a16:rowId xmlns:a16="http://schemas.microsoft.com/office/drawing/2014/main" val="2281586145"/>
                  </a:ext>
                </a:extLst>
              </a:tr>
            </a:tbl>
          </a:graphicData>
        </a:graphic>
      </p:graphicFrame>
    </p:spTree>
    <p:extLst>
      <p:ext uri="{BB962C8B-B14F-4D97-AF65-F5344CB8AC3E}">
        <p14:creationId xmlns:p14="http://schemas.microsoft.com/office/powerpoint/2010/main" val="281937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63"/>
          <p:cNvSpPr txBox="1">
            <a:spLocks noGrp="1"/>
          </p:cNvSpPr>
          <p:nvPr>
            <p:ph type="title"/>
          </p:nvPr>
        </p:nvSpPr>
        <p:spPr>
          <a:xfrm>
            <a:off x="141557" y="153051"/>
            <a:ext cx="8387239"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accent6"/>
                </a:solidFill>
              </a:rPr>
              <a:t>Graph Use Cases Study - Example: Clinical Decision Support</a:t>
            </a:r>
            <a:endParaRPr sz="2000" dirty="0">
              <a:solidFill>
                <a:schemeClr val="accent6"/>
              </a:solidFill>
            </a:endParaRPr>
          </a:p>
        </p:txBody>
      </p:sp>
      <p:grpSp>
        <p:nvGrpSpPr>
          <p:cNvPr id="1002" name="Google Shape;1002;p63"/>
          <p:cNvGrpSpPr/>
          <p:nvPr/>
        </p:nvGrpSpPr>
        <p:grpSpPr>
          <a:xfrm>
            <a:off x="0" y="770450"/>
            <a:ext cx="9144000" cy="812800"/>
            <a:chOff x="0" y="2328100"/>
            <a:chExt cx="9144000" cy="812800"/>
          </a:xfrm>
        </p:grpSpPr>
        <p:cxnSp>
          <p:nvCxnSpPr>
            <p:cNvPr id="1003" name="Google Shape;1003;p63"/>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1004" name="Google Shape;1004;p63"/>
            <p:cNvSpPr/>
            <p:nvPr/>
          </p:nvSpPr>
          <p:spPr>
            <a:xfrm>
              <a:off x="567925"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3"/>
            <p:cNvSpPr/>
            <p:nvPr/>
          </p:nvSpPr>
          <p:spPr>
            <a:xfrm>
              <a:off x="2518854"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3"/>
            <p:cNvSpPr/>
            <p:nvPr/>
          </p:nvSpPr>
          <p:spPr>
            <a:xfrm>
              <a:off x="8371639"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3"/>
            <p:cNvSpPr/>
            <p:nvPr/>
          </p:nvSpPr>
          <p:spPr>
            <a:xfrm>
              <a:off x="4469782"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3"/>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1009" name="Google Shape;1009;p63"/>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1010" name="Google Shape;1010;p63"/>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1011" name="Google Shape;1011;p63"/>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1012" name="Google Shape;1012;p63"/>
            <p:cNvSpPr/>
            <p:nvPr/>
          </p:nvSpPr>
          <p:spPr>
            <a:xfrm>
              <a:off x="6420711" y="2328100"/>
              <a:ext cx="168000" cy="168000"/>
            </a:xfrm>
            <a:prstGeom prst="ellipse">
              <a:avLst/>
            </a:prstGeom>
            <a:solidFill>
              <a:srgbClr val="FFC000"/>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3"/>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1014" name="Google Shape;1014;p6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26674" y="1454200"/>
            <a:ext cx="4424950" cy="3689300"/>
          </a:xfrm>
          <a:prstGeom prst="rect">
            <a:avLst/>
          </a:prstGeom>
          <a:noFill/>
          <a:ln w="9525" cap="flat" cmpd="sng">
            <a:solidFill>
              <a:srgbClr val="B5B5B5"/>
            </a:solidFill>
            <a:prstDash val="solid"/>
            <a:round/>
            <a:headEnd type="none" w="sm" len="sm"/>
            <a:tailEnd type="none" w="sm" len="sm"/>
          </a:ln>
        </p:spPr>
      </p:pic>
      <p:sp>
        <p:nvSpPr>
          <p:cNvPr id="1015" name="Google Shape;1015;p63"/>
          <p:cNvSpPr txBox="1"/>
          <p:nvPr/>
        </p:nvSpPr>
        <p:spPr>
          <a:xfrm>
            <a:off x="557475" y="137945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Calibri"/>
                <a:ea typeface="Calibri"/>
                <a:cs typeface="Calibri"/>
                <a:sym typeface="Calibri"/>
              </a:rPr>
              <a:t>Dominant Dimensions</a:t>
            </a:r>
            <a:endParaRPr b="1">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Patient</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Time</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Condition / Disease</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Provider</a:t>
            </a:r>
            <a:endParaRPr>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a:p>
        </p:txBody>
      </p:sp>
      <p:cxnSp>
        <p:nvCxnSpPr>
          <p:cNvPr id="1016" name="Google Shape;1016;p63"/>
          <p:cNvCxnSpPr/>
          <p:nvPr/>
        </p:nvCxnSpPr>
        <p:spPr>
          <a:xfrm rot="10800000" flipH="1">
            <a:off x="1714500" y="2079025"/>
            <a:ext cx="2682300" cy="389100"/>
          </a:xfrm>
          <a:prstGeom prst="straightConnector1">
            <a:avLst/>
          </a:prstGeom>
          <a:noFill/>
          <a:ln w="19050" cap="flat" cmpd="sng">
            <a:solidFill>
              <a:srgbClr val="FF0000"/>
            </a:solidFill>
            <a:prstDash val="solid"/>
            <a:round/>
            <a:headEnd type="none" w="med" len="med"/>
            <a:tailEnd type="oval" w="med" len="med"/>
          </a:ln>
        </p:spPr>
      </p:cxnSp>
      <p:cxnSp>
        <p:nvCxnSpPr>
          <p:cNvPr id="1017" name="Google Shape;1017;p63"/>
          <p:cNvCxnSpPr/>
          <p:nvPr/>
        </p:nvCxnSpPr>
        <p:spPr>
          <a:xfrm rot="10800000" flipH="1">
            <a:off x="1556700" y="2404975"/>
            <a:ext cx="3692100" cy="326100"/>
          </a:xfrm>
          <a:prstGeom prst="straightConnector1">
            <a:avLst/>
          </a:prstGeom>
          <a:noFill/>
          <a:ln w="19050" cap="flat" cmpd="sng">
            <a:solidFill>
              <a:srgbClr val="FF0000"/>
            </a:solidFill>
            <a:prstDash val="solid"/>
            <a:round/>
            <a:headEnd type="none" w="med" len="med"/>
            <a:tailEnd type="oval" w="med" len="med"/>
          </a:ln>
        </p:spPr>
      </p:cxnSp>
      <p:cxnSp>
        <p:nvCxnSpPr>
          <p:cNvPr id="1018" name="Google Shape;1018;p63"/>
          <p:cNvCxnSpPr>
            <a:cxnSpLocks/>
          </p:cNvCxnSpPr>
          <p:nvPr/>
        </p:nvCxnSpPr>
        <p:spPr>
          <a:xfrm flipV="1">
            <a:off x="2971800" y="3016400"/>
            <a:ext cx="1984925" cy="25750"/>
          </a:xfrm>
          <a:prstGeom prst="straightConnector1">
            <a:avLst/>
          </a:prstGeom>
          <a:noFill/>
          <a:ln w="19050" cap="flat" cmpd="sng">
            <a:solidFill>
              <a:srgbClr val="FF0000"/>
            </a:solidFill>
            <a:prstDash val="solid"/>
            <a:round/>
            <a:headEnd type="none" w="med" len="med"/>
            <a:tailEnd type="oval" w="med" len="med"/>
          </a:ln>
        </p:spPr>
      </p:cxnSp>
      <p:cxnSp>
        <p:nvCxnSpPr>
          <p:cNvPr id="1019" name="Google Shape;1019;p63"/>
          <p:cNvCxnSpPr>
            <a:cxnSpLocks/>
          </p:cNvCxnSpPr>
          <p:nvPr/>
        </p:nvCxnSpPr>
        <p:spPr>
          <a:xfrm flipV="1">
            <a:off x="1981200" y="3042150"/>
            <a:ext cx="3266675" cy="367800"/>
          </a:xfrm>
          <a:prstGeom prst="straightConnector1">
            <a:avLst/>
          </a:prstGeom>
          <a:noFill/>
          <a:ln w="19050" cap="flat" cmpd="sng">
            <a:solidFill>
              <a:srgbClr val="FF0000"/>
            </a:solidFill>
            <a:prstDash val="solid"/>
            <a:round/>
            <a:headEnd type="none" w="med" len="med"/>
            <a:tailEnd type="oval" w="med" len="med"/>
          </a:ln>
        </p:spPr>
      </p:cxnSp>
    </p:spTree>
    <p:extLst>
      <p:ext uri="{BB962C8B-B14F-4D97-AF65-F5344CB8AC3E}">
        <p14:creationId xmlns:p14="http://schemas.microsoft.com/office/powerpoint/2010/main" val="3224889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4"/>
          <p:cNvSpPr txBox="1">
            <a:spLocks noGrp="1"/>
          </p:cNvSpPr>
          <p:nvPr>
            <p:ph type="title"/>
          </p:nvPr>
        </p:nvSpPr>
        <p:spPr>
          <a:xfrm>
            <a:off x="164482" y="144038"/>
            <a:ext cx="86106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solidFill>
                  <a:schemeClr val="accent6"/>
                </a:solidFill>
              </a:rPr>
              <a:t>Graph Use Cases Study - Example: Medical Decision Support</a:t>
            </a:r>
            <a:endParaRPr sz="2000" dirty="0">
              <a:solidFill>
                <a:schemeClr val="accent6"/>
              </a:solidFill>
            </a:endParaRPr>
          </a:p>
        </p:txBody>
      </p:sp>
      <p:grpSp>
        <p:nvGrpSpPr>
          <p:cNvPr id="1025" name="Google Shape;1025;p64"/>
          <p:cNvGrpSpPr/>
          <p:nvPr/>
        </p:nvGrpSpPr>
        <p:grpSpPr>
          <a:xfrm>
            <a:off x="0" y="770450"/>
            <a:ext cx="9144000" cy="812800"/>
            <a:chOff x="0" y="2328100"/>
            <a:chExt cx="9144000" cy="812800"/>
          </a:xfrm>
        </p:grpSpPr>
        <p:cxnSp>
          <p:nvCxnSpPr>
            <p:cNvPr id="1026" name="Google Shape;1026;p64"/>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1027" name="Google Shape;1027;p64"/>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4"/>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8371639"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4"/>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1032" name="Google Shape;1032;p64"/>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1033" name="Google Shape;1033;p64"/>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1034" name="Google Shape;1034;p64"/>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1035" name="Google Shape;1035;p64"/>
            <p:cNvSpPr/>
            <p:nvPr/>
          </p:nvSpPr>
          <p:spPr>
            <a:xfrm>
              <a:off x="6420711" y="2328100"/>
              <a:ext cx="168000" cy="168000"/>
            </a:xfrm>
            <a:prstGeom prst="ellipse">
              <a:avLst/>
            </a:prstGeom>
            <a:solidFill>
              <a:srgbClr val="CC4125"/>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1037" name="Google Shape;1037;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226674" y="1454200"/>
            <a:ext cx="4424950" cy="3689300"/>
          </a:xfrm>
          <a:prstGeom prst="rect">
            <a:avLst/>
          </a:prstGeom>
          <a:noFill/>
          <a:ln w="9525" cap="flat" cmpd="sng">
            <a:solidFill>
              <a:srgbClr val="B5B5B5"/>
            </a:solidFill>
            <a:prstDash val="solid"/>
            <a:round/>
            <a:headEnd type="none" w="sm" len="sm"/>
            <a:tailEnd type="none" w="sm" len="sm"/>
          </a:ln>
        </p:spPr>
      </p:pic>
      <p:sp>
        <p:nvSpPr>
          <p:cNvPr id="1038" name="Google Shape;1038;p64"/>
          <p:cNvSpPr txBox="1"/>
          <p:nvPr/>
        </p:nvSpPr>
        <p:spPr>
          <a:xfrm>
            <a:off x="557475" y="122705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Calibri"/>
                <a:ea typeface="Calibri"/>
                <a:cs typeface="Calibri"/>
                <a:sym typeface="Calibri"/>
              </a:rPr>
              <a:t>Primary Entities</a:t>
            </a:r>
            <a:endParaRPr b="1">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Event (of a care plan)</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Exceptions, conflicts</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Population Health outcomes</a:t>
            </a:r>
            <a:endParaRPr>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endParaRPr/>
          </a:p>
        </p:txBody>
      </p:sp>
      <p:cxnSp>
        <p:nvCxnSpPr>
          <p:cNvPr id="1039" name="Google Shape;1039;p64"/>
          <p:cNvCxnSpPr/>
          <p:nvPr/>
        </p:nvCxnSpPr>
        <p:spPr>
          <a:xfrm rot="10800000" flipH="1">
            <a:off x="2755825" y="2173625"/>
            <a:ext cx="2745300" cy="189300"/>
          </a:xfrm>
          <a:prstGeom prst="straightConnector1">
            <a:avLst/>
          </a:prstGeom>
          <a:noFill/>
          <a:ln w="19050" cap="flat" cmpd="sng">
            <a:solidFill>
              <a:srgbClr val="FF0000"/>
            </a:solidFill>
            <a:prstDash val="solid"/>
            <a:round/>
            <a:headEnd type="none" w="med" len="med"/>
            <a:tailEnd type="oval" w="med" len="med"/>
          </a:ln>
        </p:spPr>
      </p:cxnSp>
      <p:cxnSp>
        <p:nvCxnSpPr>
          <p:cNvPr id="1040" name="Google Shape;1040;p64"/>
          <p:cNvCxnSpPr/>
          <p:nvPr/>
        </p:nvCxnSpPr>
        <p:spPr>
          <a:xfrm rot="10800000" flipH="1">
            <a:off x="2608575" y="2541850"/>
            <a:ext cx="3060900" cy="63000"/>
          </a:xfrm>
          <a:prstGeom prst="straightConnector1">
            <a:avLst/>
          </a:prstGeom>
          <a:noFill/>
          <a:ln w="19050" cap="flat" cmpd="sng">
            <a:solidFill>
              <a:srgbClr val="FF0000"/>
            </a:solidFill>
            <a:prstDash val="solid"/>
            <a:round/>
            <a:headEnd type="none" w="med" len="med"/>
            <a:tailEnd type="oval" w="med" len="med"/>
          </a:ln>
        </p:spPr>
      </p:cxnSp>
      <p:cxnSp>
        <p:nvCxnSpPr>
          <p:cNvPr id="1041" name="Google Shape;1041;p64"/>
          <p:cNvCxnSpPr/>
          <p:nvPr/>
        </p:nvCxnSpPr>
        <p:spPr>
          <a:xfrm>
            <a:off x="3166050" y="3015075"/>
            <a:ext cx="2745300" cy="736500"/>
          </a:xfrm>
          <a:prstGeom prst="straightConnector1">
            <a:avLst/>
          </a:prstGeom>
          <a:noFill/>
          <a:ln w="19050" cap="flat" cmpd="sng">
            <a:solidFill>
              <a:srgbClr val="FF0000"/>
            </a:solidFill>
            <a:prstDash val="solid"/>
            <a:round/>
            <a:headEnd type="none" w="med" len="med"/>
            <a:tailEnd type="oval" w="med" len="med"/>
          </a:ln>
        </p:spPr>
      </p:cxnSp>
    </p:spTree>
    <p:extLst>
      <p:ext uri="{BB962C8B-B14F-4D97-AF65-F5344CB8AC3E}">
        <p14:creationId xmlns:p14="http://schemas.microsoft.com/office/powerpoint/2010/main" val="2171553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65"/>
          <p:cNvSpPr txBox="1">
            <a:spLocks noGrp="1"/>
          </p:cNvSpPr>
          <p:nvPr>
            <p:ph type="title"/>
          </p:nvPr>
        </p:nvSpPr>
        <p:spPr>
          <a:xfrm>
            <a:off x="137161" y="20552"/>
            <a:ext cx="843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Graph Use Cases Study - Example: Medical Decision Support</a:t>
            </a:r>
            <a:endParaRPr>
              <a:solidFill>
                <a:schemeClr val="lt1"/>
              </a:solidFill>
            </a:endParaRPr>
          </a:p>
        </p:txBody>
      </p:sp>
      <p:grpSp>
        <p:nvGrpSpPr>
          <p:cNvPr id="1047" name="Google Shape;1047;p65"/>
          <p:cNvGrpSpPr/>
          <p:nvPr/>
        </p:nvGrpSpPr>
        <p:grpSpPr>
          <a:xfrm>
            <a:off x="0" y="770450"/>
            <a:ext cx="9144000" cy="812800"/>
            <a:chOff x="0" y="2328100"/>
            <a:chExt cx="9144000" cy="812800"/>
          </a:xfrm>
        </p:grpSpPr>
        <p:cxnSp>
          <p:nvCxnSpPr>
            <p:cNvPr id="1048" name="Google Shape;1048;p65"/>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1049" name="Google Shape;1049;p65"/>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5"/>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5"/>
            <p:cNvSpPr/>
            <p:nvPr/>
          </p:nvSpPr>
          <p:spPr>
            <a:xfrm>
              <a:off x="8371639"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5"/>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5"/>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1054" name="Google Shape;1054;p65"/>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1055" name="Google Shape;1055;p65"/>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1056" name="Google Shape;1056;p65"/>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1057" name="Google Shape;1057;p65"/>
            <p:cNvSpPr/>
            <p:nvPr/>
          </p:nvSpPr>
          <p:spPr>
            <a:xfrm>
              <a:off x="6420711" y="2328100"/>
              <a:ext cx="168000" cy="168000"/>
            </a:xfrm>
            <a:prstGeom prst="ellipse">
              <a:avLst/>
            </a:prstGeom>
            <a:solidFill>
              <a:srgbClr val="CC4125"/>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5"/>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1059" name="Google Shape;1059;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23025" y="1443650"/>
            <a:ext cx="4238449" cy="3699851"/>
          </a:xfrm>
          <a:prstGeom prst="rect">
            <a:avLst/>
          </a:prstGeom>
          <a:noFill/>
          <a:ln w="9525" cap="flat" cmpd="sng">
            <a:solidFill>
              <a:srgbClr val="CCCCCC"/>
            </a:solidFill>
            <a:prstDash val="solid"/>
            <a:round/>
            <a:headEnd type="none" w="sm" len="sm"/>
            <a:tailEnd type="none" w="sm" len="sm"/>
          </a:ln>
        </p:spPr>
      </p:pic>
      <p:sp>
        <p:nvSpPr>
          <p:cNvPr id="1060" name="Google Shape;1060;p65"/>
          <p:cNvSpPr txBox="1"/>
          <p:nvPr/>
        </p:nvSpPr>
        <p:spPr>
          <a:xfrm>
            <a:off x="137150" y="1443650"/>
            <a:ext cx="4238400" cy="3359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2"/>
                </a:solidFill>
                <a:latin typeface="Calibri"/>
                <a:ea typeface="Calibri"/>
                <a:cs typeface="Calibri"/>
                <a:sym typeface="Calibri"/>
              </a:rPr>
              <a:t>User Goals:</a:t>
            </a:r>
            <a:endParaRPr b="1">
              <a:solidFill>
                <a:schemeClr val="dk2"/>
              </a:solidFill>
              <a:latin typeface="Calibri"/>
              <a:ea typeface="Calibri"/>
              <a:cs typeface="Calibri"/>
              <a:sym typeface="Calibri"/>
            </a:endParaRPr>
          </a:p>
          <a:p>
            <a:pPr marL="0" lvl="0" indent="0" algn="l" rtl="0">
              <a:lnSpc>
                <a:spcPct val="115000"/>
              </a:lnSpc>
              <a:spcBef>
                <a:spcPts val="0"/>
              </a:spcBef>
              <a:spcAft>
                <a:spcPts val="0"/>
              </a:spcAft>
              <a:buNone/>
            </a:pPr>
            <a:r>
              <a:rPr lang="en" b="1">
                <a:solidFill>
                  <a:schemeClr val="dk2"/>
                </a:solidFill>
                <a:latin typeface="Calibri"/>
                <a:ea typeface="Calibri"/>
                <a:cs typeface="Calibri"/>
                <a:sym typeface="Calibri"/>
              </a:rPr>
              <a:t>Management of Care Plans</a:t>
            </a:r>
            <a:endParaRPr b="1">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‍Clearly view care plans over time by disease</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Progressively disclose relationships between medications prescribed</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Quickly know doctors associated with each care plan</a:t>
            </a:r>
            <a:endParaRPr>
              <a:solidFill>
                <a:schemeClr val="dk2"/>
              </a:solidFill>
              <a:latin typeface="Calibri"/>
              <a:ea typeface="Calibri"/>
              <a:cs typeface="Calibri"/>
              <a:sym typeface="Calibri"/>
            </a:endParaRPr>
          </a:p>
          <a:p>
            <a:pPr marL="457200" lvl="0" indent="-317500" algn="l" rtl="0">
              <a:lnSpc>
                <a:spcPct val="115000"/>
              </a:lnSpc>
              <a:spcBef>
                <a:spcPts val="0"/>
              </a:spcBef>
              <a:spcAft>
                <a:spcPts val="0"/>
              </a:spcAft>
              <a:buClr>
                <a:schemeClr val="dk2"/>
              </a:buClr>
              <a:buSzPts val="1400"/>
              <a:buFont typeface="Calibri"/>
              <a:buChar char="●"/>
            </a:pPr>
            <a:r>
              <a:rPr lang="en">
                <a:solidFill>
                  <a:schemeClr val="dk2"/>
                </a:solidFill>
                <a:latin typeface="Calibri"/>
                <a:ea typeface="Calibri"/>
                <a:cs typeface="Calibri"/>
                <a:sym typeface="Calibri"/>
              </a:rPr>
              <a:t>Coordinate care plans across multiple diseases and comorbidities without conflicts</a:t>
            </a:r>
            <a:endParaRPr/>
          </a:p>
        </p:txBody>
      </p:sp>
    </p:spTree>
    <p:extLst>
      <p:ext uri="{BB962C8B-B14F-4D97-AF65-F5344CB8AC3E}">
        <p14:creationId xmlns:p14="http://schemas.microsoft.com/office/powerpoint/2010/main" val="3966840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6"/>
          <p:cNvSpPr txBox="1">
            <a:spLocks noGrp="1"/>
          </p:cNvSpPr>
          <p:nvPr>
            <p:ph type="title"/>
          </p:nvPr>
        </p:nvSpPr>
        <p:spPr>
          <a:xfrm>
            <a:off x="137161" y="20552"/>
            <a:ext cx="843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Graph Use Cases Study - Example: Medical Decision Support</a:t>
            </a:r>
            <a:endParaRPr>
              <a:solidFill>
                <a:schemeClr val="lt1"/>
              </a:solidFill>
            </a:endParaRPr>
          </a:p>
        </p:txBody>
      </p:sp>
      <p:pic>
        <p:nvPicPr>
          <p:cNvPr id="1066" name="Google Shape;1066;p6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492650" y="1659450"/>
            <a:ext cx="3724332" cy="3103600"/>
          </a:xfrm>
          <a:prstGeom prst="rect">
            <a:avLst/>
          </a:prstGeom>
          <a:noFill/>
          <a:ln w="9525" cap="flat" cmpd="sng">
            <a:solidFill>
              <a:srgbClr val="D9D9D9"/>
            </a:solidFill>
            <a:prstDash val="solid"/>
            <a:round/>
            <a:headEnd type="none" w="sm" len="sm"/>
            <a:tailEnd type="none" w="sm" len="sm"/>
          </a:ln>
        </p:spPr>
      </p:pic>
      <p:grpSp>
        <p:nvGrpSpPr>
          <p:cNvPr id="1067" name="Google Shape;1067;p66"/>
          <p:cNvGrpSpPr/>
          <p:nvPr/>
        </p:nvGrpSpPr>
        <p:grpSpPr>
          <a:xfrm>
            <a:off x="0" y="770450"/>
            <a:ext cx="9144000" cy="812800"/>
            <a:chOff x="0" y="2328100"/>
            <a:chExt cx="9144000" cy="812800"/>
          </a:xfrm>
        </p:grpSpPr>
        <p:cxnSp>
          <p:nvCxnSpPr>
            <p:cNvPr id="1068" name="Google Shape;1068;p66"/>
            <p:cNvCxnSpPr/>
            <p:nvPr/>
          </p:nvCxnSpPr>
          <p:spPr>
            <a:xfrm>
              <a:off x="651975" y="2412100"/>
              <a:ext cx="7803600" cy="0"/>
            </a:xfrm>
            <a:prstGeom prst="straightConnector1">
              <a:avLst/>
            </a:prstGeom>
            <a:noFill/>
            <a:ln w="28575" cap="flat" cmpd="sng">
              <a:solidFill>
                <a:srgbClr val="F55B0D"/>
              </a:solidFill>
              <a:prstDash val="solid"/>
              <a:round/>
              <a:headEnd type="none" w="med" len="med"/>
              <a:tailEnd type="none" w="med" len="med"/>
            </a:ln>
          </p:spPr>
        </p:cxnSp>
        <p:sp>
          <p:nvSpPr>
            <p:cNvPr id="1069" name="Google Shape;1069;p66"/>
            <p:cNvSpPr/>
            <p:nvPr/>
          </p:nvSpPr>
          <p:spPr>
            <a:xfrm>
              <a:off x="567925"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2518854"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6"/>
            <p:cNvSpPr/>
            <p:nvPr/>
          </p:nvSpPr>
          <p:spPr>
            <a:xfrm>
              <a:off x="8371639"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6"/>
            <p:cNvSpPr/>
            <p:nvPr/>
          </p:nvSpPr>
          <p:spPr>
            <a:xfrm>
              <a:off x="4469782" y="2328100"/>
              <a:ext cx="168000" cy="168000"/>
            </a:xfrm>
            <a:prstGeom prst="ellipse">
              <a:avLst/>
            </a:prstGeom>
            <a:solidFill>
              <a:srgbClr val="B71804"/>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txBox="1"/>
            <p:nvPr/>
          </p:nvSpPr>
          <p:spPr>
            <a:xfrm>
              <a:off x="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Calibri"/>
                  <a:ea typeface="Calibri"/>
                  <a:cs typeface="Calibri"/>
                  <a:sym typeface="Calibri"/>
                </a:rPr>
                <a:t>State the Problem</a:t>
              </a:r>
              <a:endParaRPr sz="1200">
                <a:latin typeface="Calibri"/>
                <a:ea typeface="Calibri"/>
                <a:cs typeface="Calibri"/>
                <a:sym typeface="Calibri"/>
              </a:endParaRPr>
            </a:p>
          </p:txBody>
        </p:sp>
        <p:sp>
          <p:nvSpPr>
            <p:cNvPr id="1074" name="Google Shape;1074;p66"/>
            <p:cNvSpPr txBox="1"/>
            <p:nvPr/>
          </p:nvSpPr>
          <p:spPr>
            <a:xfrm>
              <a:off x="7767300" y="2521100"/>
              <a:ext cx="13767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Prototype</a:t>
              </a:r>
              <a:endParaRPr sz="1200">
                <a:latin typeface="Calibri"/>
                <a:ea typeface="Calibri"/>
                <a:cs typeface="Calibri"/>
                <a:sym typeface="Calibri"/>
              </a:endParaRPr>
            </a:p>
          </p:txBody>
        </p:sp>
        <p:sp>
          <p:nvSpPr>
            <p:cNvPr id="1075" name="Google Shape;1075;p66"/>
            <p:cNvSpPr txBox="1"/>
            <p:nvPr/>
          </p:nvSpPr>
          <p:spPr>
            <a:xfrm>
              <a:off x="3858450" y="2521100"/>
              <a:ext cx="1427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Data Discovery</a:t>
              </a:r>
              <a:endParaRPr sz="1200">
                <a:latin typeface="Calibri"/>
                <a:ea typeface="Calibri"/>
                <a:cs typeface="Calibri"/>
                <a:sym typeface="Calibri"/>
              </a:endParaRPr>
            </a:p>
          </p:txBody>
        </p:sp>
        <p:sp>
          <p:nvSpPr>
            <p:cNvPr id="1076" name="Google Shape;1076;p66"/>
            <p:cNvSpPr txBox="1"/>
            <p:nvPr/>
          </p:nvSpPr>
          <p:spPr>
            <a:xfrm>
              <a:off x="1851525" y="2521100"/>
              <a:ext cx="15321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Zero in on User Goals</a:t>
              </a:r>
              <a:endParaRPr sz="1200">
                <a:latin typeface="Calibri"/>
                <a:ea typeface="Calibri"/>
                <a:cs typeface="Calibri"/>
                <a:sym typeface="Calibri"/>
              </a:endParaRPr>
            </a:p>
          </p:txBody>
        </p:sp>
        <p:sp>
          <p:nvSpPr>
            <p:cNvPr id="1077" name="Google Shape;1077;p66"/>
            <p:cNvSpPr/>
            <p:nvPr/>
          </p:nvSpPr>
          <p:spPr>
            <a:xfrm>
              <a:off x="6420711" y="2328100"/>
              <a:ext cx="168000" cy="168000"/>
            </a:xfrm>
            <a:prstGeom prst="ellipse">
              <a:avLst/>
            </a:prstGeom>
            <a:solidFill>
              <a:srgbClr val="CC4125"/>
            </a:solidFill>
            <a:ln w="28575" cap="flat" cmpd="sng">
              <a:solidFill>
                <a:srgbClr val="F55B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txBox="1"/>
            <p:nvPr/>
          </p:nvSpPr>
          <p:spPr>
            <a:xfrm>
              <a:off x="5606850" y="2521100"/>
              <a:ext cx="1829400" cy="61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libri"/>
                  <a:ea typeface="Calibri"/>
                  <a:cs typeface="Calibri"/>
                  <a:sym typeface="Calibri"/>
                </a:rPr>
                <a:t>Determine the Most Effective Presentation</a:t>
              </a:r>
              <a:endParaRPr sz="1200">
                <a:latin typeface="Calibri"/>
                <a:ea typeface="Calibri"/>
                <a:cs typeface="Calibri"/>
                <a:sym typeface="Calibri"/>
              </a:endParaRPr>
            </a:p>
          </p:txBody>
        </p:sp>
      </p:grpSp>
      <p:pic>
        <p:nvPicPr>
          <p:cNvPr id="1079" name="Google Shape;1079;p6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43100" y="1738775"/>
            <a:ext cx="3657898" cy="3103599"/>
          </a:xfrm>
          <a:prstGeom prst="rect">
            <a:avLst/>
          </a:prstGeom>
          <a:noFill/>
          <a:ln w="9525" cap="flat" cmpd="sng">
            <a:solidFill>
              <a:srgbClr val="D9D9D9"/>
            </a:solidFill>
            <a:prstDash val="solid"/>
            <a:round/>
            <a:headEnd type="none" w="sm" len="sm"/>
            <a:tailEnd type="none" w="sm" len="sm"/>
          </a:ln>
        </p:spPr>
      </p:pic>
      <p:sp>
        <p:nvSpPr>
          <p:cNvPr id="1080" name="Google Shape;1080;p66"/>
          <p:cNvSpPr txBox="1"/>
          <p:nvPr/>
        </p:nvSpPr>
        <p:spPr>
          <a:xfrm>
            <a:off x="343100" y="1349850"/>
            <a:ext cx="26937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Treatment protocols</a:t>
            </a:r>
            <a:endParaRPr/>
          </a:p>
        </p:txBody>
      </p:sp>
    </p:spTree>
    <p:extLst>
      <p:ext uri="{BB962C8B-B14F-4D97-AF65-F5344CB8AC3E}">
        <p14:creationId xmlns:p14="http://schemas.microsoft.com/office/powerpoint/2010/main" val="1070428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419127-BC8C-7C4B-BED9-886BBB52E8B9}"/>
              </a:ext>
            </a:extLst>
          </p:cNvPr>
          <p:cNvSpPr>
            <a:spLocks noGrp="1"/>
          </p:cNvSpPr>
          <p:nvPr>
            <p:ph idx="1"/>
          </p:nvPr>
        </p:nvSpPr>
        <p:spPr/>
        <p:txBody>
          <a:bodyPr/>
          <a:lstStyle/>
          <a:p>
            <a:pPr marL="342900" indent="-342900">
              <a:buFont typeface="+mj-lt"/>
              <a:buAutoNum type="arabicPeriod"/>
            </a:pPr>
            <a:r>
              <a:rPr lang="en-US" sz="2000" dirty="0"/>
              <a:t>Payment integrity and fraud detection</a:t>
            </a:r>
          </a:p>
          <a:p>
            <a:pPr marL="342900" indent="-342900">
              <a:buFont typeface="+mj-lt"/>
              <a:buAutoNum type="arabicPeriod"/>
            </a:pPr>
            <a:r>
              <a:rPr lang="en-US" sz="2000" dirty="0"/>
              <a:t>Clinical care paths</a:t>
            </a:r>
          </a:p>
          <a:p>
            <a:pPr marL="342900" indent="-342900">
              <a:buFont typeface="+mj-lt"/>
              <a:buAutoNum type="arabicPeriod"/>
            </a:pPr>
            <a:r>
              <a:rPr lang="en-US" sz="2000" dirty="0"/>
              <a:t>Member journey</a:t>
            </a:r>
          </a:p>
          <a:p>
            <a:pPr marL="342900" indent="-342900">
              <a:buFont typeface="+mj-lt"/>
              <a:buAutoNum type="arabicPeriod"/>
            </a:pPr>
            <a:r>
              <a:rPr lang="en-US" sz="2000" dirty="0"/>
              <a:t>Human capital social graphs</a:t>
            </a:r>
          </a:p>
          <a:p>
            <a:pPr marL="342900" indent="-342900">
              <a:buFont typeface="+mj-lt"/>
              <a:buAutoNum type="arabicPeriod"/>
            </a:pPr>
            <a:r>
              <a:rPr lang="en-US" sz="2000" dirty="0"/>
              <a:t>Strategy graphs and systems dependency analysis</a:t>
            </a:r>
          </a:p>
          <a:p>
            <a:pPr marL="342900" indent="-342900">
              <a:buFont typeface="+mj-lt"/>
              <a:buAutoNum type="arabicPeriod"/>
            </a:pPr>
            <a:r>
              <a:rPr lang="en-US" sz="2000" dirty="0"/>
              <a:t>Concept and terminology graphs (medical language)</a:t>
            </a:r>
          </a:p>
          <a:p>
            <a:pPr marL="342900" indent="-342900">
              <a:buFont typeface="+mj-lt"/>
              <a:buAutoNum type="arabicPeriod"/>
            </a:pPr>
            <a:r>
              <a:rPr lang="en-US" sz="2000" dirty="0"/>
              <a:t>Workflows and task dependency</a:t>
            </a:r>
          </a:p>
          <a:p>
            <a:pPr marL="342900" indent="-342900">
              <a:buFont typeface="+mj-lt"/>
              <a:buAutoNum type="arabicPeriod"/>
            </a:pPr>
            <a:r>
              <a:rPr lang="en-US" sz="2000" dirty="0"/>
              <a:t>Entity resolution – master data management</a:t>
            </a:r>
          </a:p>
          <a:p>
            <a:pPr marL="342900" indent="-342900">
              <a:buFont typeface="+mj-lt"/>
              <a:buAutoNum type="arabicPeriod"/>
            </a:pPr>
            <a:endParaRPr lang="en-US" sz="2000" dirty="0"/>
          </a:p>
          <a:p>
            <a:pPr marL="342900" indent="-342900">
              <a:buFont typeface="+mj-lt"/>
              <a:buAutoNum type="arabicPeriod"/>
            </a:pPr>
            <a:endParaRPr lang="en-US" sz="2000" dirty="0"/>
          </a:p>
        </p:txBody>
      </p:sp>
      <p:sp>
        <p:nvSpPr>
          <p:cNvPr id="3" name="Text Placeholder 2">
            <a:extLst>
              <a:ext uri="{FF2B5EF4-FFF2-40B4-BE49-F238E27FC236}">
                <a16:creationId xmlns:a16="http://schemas.microsoft.com/office/drawing/2014/main" id="{4C2B3A5D-31A9-B94C-A937-E2C402A70E1F}"/>
              </a:ext>
            </a:extLst>
          </p:cNvPr>
          <p:cNvSpPr>
            <a:spLocks noGrp="1"/>
          </p:cNvSpPr>
          <p:nvPr>
            <p:ph type="body" sz="quarter" idx="10"/>
          </p:nvPr>
        </p:nvSpPr>
        <p:spPr>
          <a:xfrm>
            <a:off x="152400" y="209550"/>
            <a:ext cx="7227887" cy="457200"/>
          </a:xfrm>
        </p:spPr>
        <p:txBody>
          <a:bodyPr/>
          <a:lstStyle/>
          <a:p>
            <a:r>
              <a:rPr lang="en-US" dirty="0"/>
              <a:t>Key Optum Use Cases</a:t>
            </a:r>
          </a:p>
        </p:txBody>
      </p:sp>
    </p:spTree>
    <p:extLst>
      <p:ext uri="{BB962C8B-B14F-4D97-AF65-F5344CB8AC3E}">
        <p14:creationId xmlns:p14="http://schemas.microsoft.com/office/powerpoint/2010/main" val="2968140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Clr>
                <a:srgbClr val="EF7521"/>
              </a:buClr>
            </a:pPr>
            <a:r>
              <a:rPr lang="en-US" dirty="0"/>
              <a:t>Data is driving innovation and insights</a:t>
            </a:r>
          </a:p>
          <a:p>
            <a:pPr>
              <a:buClr>
                <a:srgbClr val="EF7521"/>
              </a:buClr>
            </a:pPr>
            <a:r>
              <a:rPr lang="en-US" dirty="0"/>
              <a:t>Clinical data is some of the most complex and highly connected data at Optum</a:t>
            </a:r>
          </a:p>
          <a:p>
            <a:pPr marL="285750" indent="-285750">
              <a:buClr>
                <a:srgbClr val="EF7521"/>
              </a:buClr>
              <a:buFont typeface="Arial" panose="020B0604020202020204" pitchFamily="34" charset="0"/>
              <a:buChar char="•"/>
            </a:pPr>
            <a:r>
              <a:rPr lang="en-US" dirty="0"/>
              <a:t>More data, more connections between data</a:t>
            </a:r>
          </a:p>
          <a:p>
            <a:pPr marL="285750" indent="-285750">
              <a:buClr>
                <a:srgbClr val="EF7521"/>
              </a:buClr>
              <a:buFont typeface="Arial" panose="020B0604020202020204" pitchFamily="34" charset="0"/>
              <a:buChar char="•"/>
            </a:pPr>
            <a:r>
              <a:rPr lang="en-US" dirty="0"/>
              <a:t>More tools to connect data</a:t>
            </a:r>
          </a:p>
          <a:p>
            <a:pPr marL="285750" indent="-285750">
              <a:buClr>
                <a:srgbClr val="EF7521"/>
              </a:buClr>
              <a:buFont typeface="Arial" panose="020B0604020202020204" pitchFamily="34" charset="0"/>
              <a:buChar char="•"/>
            </a:pPr>
            <a:r>
              <a:rPr lang="en-US" dirty="0"/>
              <a:t>To be competitive, we need world-class UX designers to work on our graph projects</a:t>
            </a:r>
          </a:p>
        </p:txBody>
      </p:sp>
      <p:sp>
        <p:nvSpPr>
          <p:cNvPr id="4" name="Text Placeholder 3"/>
          <p:cNvSpPr>
            <a:spLocks noGrp="1"/>
          </p:cNvSpPr>
          <p:nvPr>
            <p:ph type="body" sz="quarter" idx="10"/>
          </p:nvPr>
        </p:nvSpPr>
        <p:spPr/>
        <p:txBody>
          <a:bodyPr/>
          <a:lstStyle/>
          <a:p>
            <a:r>
              <a:rPr lang="en-US" dirty="0"/>
              <a:t>Summary</a:t>
            </a:r>
          </a:p>
        </p:txBody>
      </p:sp>
    </p:spTree>
    <p:custDataLst>
      <p:tags r:id="rId1"/>
    </p:custDataLst>
    <p:extLst>
      <p:ext uri="{BB962C8B-B14F-4D97-AF65-F5344CB8AC3E}">
        <p14:creationId xmlns:p14="http://schemas.microsoft.com/office/powerpoint/2010/main" val="453058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853E08-1BD7-6141-8823-F946C212621A}"/>
              </a:ext>
            </a:extLst>
          </p:cNvPr>
          <p:cNvSpPr>
            <a:spLocks noGrp="1"/>
          </p:cNvSpPr>
          <p:nvPr>
            <p:ph idx="1"/>
          </p:nvPr>
        </p:nvSpPr>
        <p:spPr/>
        <p:txBody>
          <a:bodyPr/>
          <a:lstStyle/>
          <a:p>
            <a:r>
              <a:rPr lang="en-US" dirty="0"/>
              <a:t>Alex Romano – ATC (D3, force-directed graphs)</a:t>
            </a:r>
          </a:p>
          <a:p>
            <a:r>
              <a:rPr lang="en-US" dirty="0"/>
              <a:t>Tom Foo – ATC (D3, force-directed graphs)</a:t>
            </a:r>
          </a:p>
          <a:p>
            <a:r>
              <a:rPr lang="en-US" dirty="0"/>
              <a:t>Andrew Han - ATC</a:t>
            </a:r>
          </a:p>
          <a:p>
            <a:r>
              <a:rPr lang="en-US" dirty="0"/>
              <a:t>Dan Barkus (ATC, D3)</a:t>
            </a:r>
          </a:p>
          <a:p>
            <a:r>
              <a:rPr lang="en-US" dirty="0"/>
              <a:t>Manik Arora (PEDS, Member journey)</a:t>
            </a:r>
          </a:p>
          <a:p>
            <a:r>
              <a:rPr lang="en-US" dirty="0"/>
              <a:t>Adam Russel (OptumLabs, Natural Networks)</a:t>
            </a:r>
          </a:p>
          <a:p>
            <a:r>
              <a:rPr lang="en-US" dirty="0"/>
              <a:t>Andrew </a:t>
            </a:r>
            <a:r>
              <a:rPr lang="en-US" dirty="0" err="1"/>
              <a:t>Plew</a:t>
            </a:r>
            <a:r>
              <a:rPr lang="en-US" dirty="0"/>
              <a:t> (Force-directed graphs)</a:t>
            </a:r>
          </a:p>
        </p:txBody>
      </p:sp>
      <p:sp>
        <p:nvSpPr>
          <p:cNvPr id="3" name="Text Placeholder 2">
            <a:extLst>
              <a:ext uri="{FF2B5EF4-FFF2-40B4-BE49-F238E27FC236}">
                <a16:creationId xmlns:a16="http://schemas.microsoft.com/office/drawing/2014/main" id="{F29EF4AD-BFF6-F74D-8EE7-8A59B2FB3D31}"/>
              </a:ext>
            </a:extLst>
          </p:cNvPr>
          <p:cNvSpPr>
            <a:spLocks noGrp="1"/>
          </p:cNvSpPr>
          <p:nvPr>
            <p:ph type="body" sz="quarter" idx="10"/>
          </p:nvPr>
        </p:nvSpPr>
        <p:spPr/>
        <p:txBody>
          <a:bodyPr/>
          <a:lstStyle/>
          <a:p>
            <a:r>
              <a:rPr lang="en-US" dirty="0"/>
              <a:t>Local Optum Resources</a:t>
            </a:r>
          </a:p>
        </p:txBody>
      </p:sp>
    </p:spTree>
    <p:extLst>
      <p:ext uri="{BB962C8B-B14F-4D97-AF65-F5344CB8AC3E}">
        <p14:creationId xmlns:p14="http://schemas.microsoft.com/office/powerpoint/2010/main" val="341237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F86D22-CBA9-E646-A823-D4E0E91585ED}"/>
              </a:ext>
            </a:extLst>
          </p:cNvPr>
          <p:cNvSpPr>
            <a:spLocks noGrp="1"/>
          </p:cNvSpPr>
          <p:nvPr>
            <p:ph idx="1"/>
          </p:nvPr>
        </p:nvSpPr>
        <p:spPr/>
        <p:txBody>
          <a:bodyPr/>
          <a:lstStyle/>
          <a:p>
            <a:pPr marL="285750">
              <a:buFont typeface="Arial" panose="020B0604020202020204" pitchFamily="34" charset="0"/>
              <a:buChar char="•"/>
            </a:pPr>
            <a:r>
              <a:rPr lang="en-US" dirty="0"/>
              <a:t>More Data, More Clinical Data</a:t>
            </a:r>
          </a:p>
          <a:p>
            <a:pPr lvl="1"/>
            <a:r>
              <a:rPr lang="en-US" dirty="0"/>
              <a:t>Clinical data has both complexity and high variability</a:t>
            </a:r>
          </a:p>
          <a:p>
            <a:pPr marL="285750">
              <a:buFont typeface="Arial" panose="020B0604020202020204" pitchFamily="34" charset="0"/>
              <a:buChar char="•"/>
            </a:pPr>
            <a:r>
              <a:rPr lang="en-US" dirty="0"/>
              <a:t>Graph Databases have matured</a:t>
            </a:r>
          </a:p>
          <a:p>
            <a:pPr marL="1028700" lvl="1"/>
            <a:r>
              <a:rPr lang="en-US" dirty="0"/>
              <a:t>Distributed</a:t>
            </a:r>
          </a:p>
          <a:p>
            <a:pPr marL="1028700" lvl="1"/>
            <a:r>
              <a:rPr lang="en-US" dirty="0"/>
              <a:t>Secure</a:t>
            </a:r>
          </a:p>
          <a:p>
            <a:pPr marL="1028700" lvl="1"/>
            <a:r>
              <a:rPr lang="en-US" dirty="0"/>
              <a:t>Large library of graph algorithms</a:t>
            </a:r>
          </a:p>
          <a:p>
            <a:pPr marL="285750">
              <a:buFont typeface="Arial" panose="020B0604020202020204" pitchFamily="34" charset="0"/>
              <a:buChar char="•"/>
            </a:pPr>
            <a:r>
              <a:rPr lang="en-US" dirty="0"/>
              <a:t>More rules to connect data (Optum Filament)</a:t>
            </a:r>
          </a:p>
          <a:p>
            <a:pPr marL="285750">
              <a:buFont typeface="Arial" panose="020B0604020202020204" pitchFamily="34" charset="0"/>
              <a:buChar char="•"/>
            </a:pPr>
            <a:r>
              <a:rPr lang="en-US" dirty="0"/>
              <a:t>AI and Machine Learning Graph technologies are rapidly maturing</a:t>
            </a:r>
          </a:p>
          <a:p>
            <a:pPr marL="285750" indent="-285750">
              <a:buFont typeface="Arial" panose="020B0604020202020204" pitchFamily="34" charset="0"/>
              <a:buChar char="•"/>
            </a:pPr>
            <a:endParaRPr lang="en-US" dirty="0"/>
          </a:p>
        </p:txBody>
      </p:sp>
      <p:sp>
        <p:nvSpPr>
          <p:cNvPr id="3" name="Text Placeholder 2">
            <a:extLst>
              <a:ext uri="{FF2B5EF4-FFF2-40B4-BE49-F238E27FC236}">
                <a16:creationId xmlns:a16="http://schemas.microsoft.com/office/drawing/2014/main" id="{46E6B936-0B30-774C-B88F-B4254B8F4713}"/>
              </a:ext>
            </a:extLst>
          </p:cNvPr>
          <p:cNvSpPr>
            <a:spLocks noGrp="1"/>
          </p:cNvSpPr>
          <p:nvPr>
            <p:ph type="body" sz="quarter" idx="10"/>
          </p:nvPr>
        </p:nvSpPr>
        <p:spPr>
          <a:xfrm>
            <a:off x="152400" y="209550"/>
            <a:ext cx="7227887" cy="457200"/>
          </a:xfrm>
        </p:spPr>
        <p:txBody>
          <a:bodyPr/>
          <a:lstStyle/>
          <a:p>
            <a:r>
              <a:rPr lang="en-US" dirty="0"/>
              <a:t>Why a separate course?  Why now?</a:t>
            </a:r>
          </a:p>
        </p:txBody>
      </p:sp>
    </p:spTree>
    <p:extLst>
      <p:ext uri="{BB962C8B-B14F-4D97-AF65-F5344CB8AC3E}">
        <p14:creationId xmlns:p14="http://schemas.microsoft.com/office/powerpoint/2010/main" val="1020506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F826-A474-B34B-AF80-3E9BA1E64E9D}"/>
              </a:ext>
            </a:extLst>
          </p:cNvPr>
          <p:cNvSpPr>
            <a:spLocks noGrp="1"/>
          </p:cNvSpPr>
          <p:nvPr>
            <p:ph type="title"/>
          </p:nvPr>
        </p:nvSpPr>
        <p:spPr>
          <a:xfrm>
            <a:off x="152400" y="207944"/>
            <a:ext cx="7239000" cy="535006"/>
          </a:xfrm>
        </p:spPr>
        <p:txBody>
          <a:bodyPr/>
          <a:lstStyle/>
          <a:p>
            <a:r>
              <a:rPr lang="en-US" b="1" dirty="0">
                <a:solidFill>
                  <a:schemeClr val="accent6"/>
                </a:solidFill>
              </a:rPr>
              <a:t>Cubes vs. Graphs</a:t>
            </a:r>
          </a:p>
        </p:txBody>
      </p:sp>
      <p:pic>
        <p:nvPicPr>
          <p:cNvPr id="3" name="Google Shape;363;p35">
            <a:extLst>
              <a:ext uri="{FF2B5EF4-FFF2-40B4-BE49-F238E27FC236}">
                <a16:creationId xmlns:a16="http://schemas.microsoft.com/office/drawing/2014/main" id="{AB56C766-04C6-8546-915C-62A44563A3AE}"/>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t="8917"/>
          <a:stretch/>
        </p:blipFill>
        <p:spPr>
          <a:xfrm>
            <a:off x="914400" y="971550"/>
            <a:ext cx="2714646" cy="2335250"/>
          </a:xfrm>
          <a:prstGeom prst="rect">
            <a:avLst/>
          </a:prstGeom>
          <a:solidFill>
            <a:schemeClr val="accent6"/>
          </a:solidFill>
          <a:ln>
            <a:noFill/>
          </a:ln>
        </p:spPr>
      </p:pic>
      <p:cxnSp>
        <p:nvCxnSpPr>
          <p:cNvPr id="4" name="Google Shape;369;p35">
            <a:extLst>
              <a:ext uri="{FF2B5EF4-FFF2-40B4-BE49-F238E27FC236}">
                <a16:creationId xmlns:a16="http://schemas.microsoft.com/office/drawing/2014/main" id="{6119A25D-B102-0449-B864-8DAC169F339B}"/>
              </a:ext>
            </a:extLst>
          </p:cNvPr>
          <p:cNvCxnSpPr>
            <a:endCxn id="3" idx="2"/>
          </p:cNvCxnSpPr>
          <p:nvPr/>
        </p:nvCxnSpPr>
        <p:spPr>
          <a:xfrm flipH="1">
            <a:off x="2271723" y="3105500"/>
            <a:ext cx="1103700" cy="201300"/>
          </a:xfrm>
          <a:prstGeom prst="straightConnector1">
            <a:avLst/>
          </a:prstGeom>
          <a:noFill/>
          <a:ln w="38100" cap="flat" cmpd="sng">
            <a:solidFill>
              <a:schemeClr val="accent6"/>
            </a:solidFill>
            <a:prstDash val="solid"/>
            <a:round/>
            <a:headEnd type="none" w="med" len="med"/>
            <a:tailEnd type="triangle" w="med" len="med"/>
          </a:ln>
        </p:spPr>
      </p:cxnSp>
      <p:cxnSp>
        <p:nvCxnSpPr>
          <p:cNvPr id="5" name="Google Shape;370;p35">
            <a:extLst>
              <a:ext uri="{FF2B5EF4-FFF2-40B4-BE49-F238E27FC236}">
                <a16:creationId xmlns:a16="http://schemas.microsoft.com/office/drawing/2014/main" id="{02FB5A2D-8AA9-8545-B55A-252FBAD84708}"/>
              </a:ext>
            </a:extLst>
          </p:cNvPr>
          <p:cNvCxnSpPr/>
          <p:nvPr/>
        </p:nvCxnSpPr>
        <p:spPr>
          <a:xfrm rot="10800000">
            <a:off x="1020696" y="2980875"/>
            <a:ext cx="855900" cy="284400"/>
          </a:xfrm>
          <a:prstGeom prst="straightConnector1">
            <a:avLst/>
          </a:prstGeom>
          <a:noFill/>
          <a:ln w="38100" cap="flat" cmpd="sng">
            <a:solidFill>
              <a:schemeClr val="accent6"/>
            </a:solidFill>
            <a:prstDash val="solid"/>
            <a:round/>
            <a:headEnd type="none" w="med" len="med"/>
            <a:tailEnd type="triangle" w="med" len="med"/>
          </a:ln>
        </p:spPr>
      </p:cxnSp>
      <p:cxnSp>
        <p:nvCxnSpPr>
          <p:cNvPr id="6" name="Google Shape;371;p35">
            <a:extLst>
              <a:ext uri="{FF2B5EF4-FFF2-40B4-BE49-F238E27FC236}">
                <a16:creationId xmlns:a16="http://schemas.microsoft.com/office/drawing/2014/main" id="{E7B54D15-5B6F-9140-B783-49B307300042}"/>
              </a:ext>
            </a:extLst>
          </p:cNvPr>
          <p:cNvCxnSpPr/>
          <p:nvPr/>
        </p:nvCxnSpPr>
        <p:spPr>
          <a:xfrm rot="10800000" flipH="1">
            <a:off x="3616566" y="1492551"/>
            <a:ext cx="15900" cy="1277400"/>
          </a:xfrm>
          <a:prstGeom prst="straightConnector1">
            <a:avLst/>
          </a:prstGeom>
          <a:noFill/>
          <a:ln w="38100" cap="flat" cmpd="sng">
            <a:solidFill>
              <a:schemeClr val="accent6"/>
            </a:solidFill>
            <a:prstDash val="solid"/>
            <a:round/>
            <a:headEnd type="none" w="med" len="med"/>
            <a:tailEnd type="triangle" w="med" len="med"/>
          </a:ln>
        </p:spPr>
      </p:cxnSp>
      <p:sp>
        <p:nvSpPr>
          <p:cNvPr id="7" name="Google Shape;372;p35">
            <a:extLst>
              <a:ext uri="{FF2B5EF4-FFF2-40B4-BE49-F238E27FC236}">
                <a16:creationId xmlns:a16="http://schemas.microsoft.com/office/drawing/2014/main" id="{58E3EB72-58F4-E74A-9B23-47EA490CFBC9}"/>
              </a:ext>
            </a:extLst>
          </p:cNvPr>
          <p:cNvSpPr txBox="1"/>
          <p:nvPr/>
        </p:nvSpPr>
        <p:spPr>
          <a:xfrm>
            <a:off x="1014998" y="3105399"/>
            <a:ext cx="8673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Calibri"/>
                <a:ea typeface="Calibri"/>
                <a:cs typeface="Calibri"/>
                <a:sym typeface="Calibri"/>
              </a:rPr>
              <a:t>Time</a:t>
            </a:r>
            <a:endParaRPr sz="1200" b="1">
              <a:latin typeface="Calibri"/>
              <a:ea typeface="Calibri"/>
              <a:cs typeface="Calibri"/>
              <a:sym typeface="Calibri"/>
            </a:endParaRPr>
          </a:p>
        </p:txBody>
      </p:sp>
      <p:sp>
        <p:nvSpPr>
          <p:cNvPr id="8" name="Google Shape;373;p35">
            <a:extLst>
              <a:ext uri="{FF2B5EF4-FFF2-40B4-BE49-F238E27FC236}">
                <a16:creationId xmlns:a16="http://schemas.microsoft.com/office/drawing/2014/main" id="{D04BA5F3-382F-D94B-961A-72323241F1B8}"/>
              </a:ext>
            </a:extLst>
          </p:cNvPr>
          <p:cNvSpPr txBox="1"/>
          <p:nvPr/>
        </p:nvSpPr>
        <p:spPr>
          <a:xfrm>
            <a:off x="2618791" y="3288733"/>
            <a:ext cx="12423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Calibri"/>
                <a:ea typeface="Calibri"/>
                <a:cs typeface="Calibri"/>
                <a:sym typeface="Calibri"/>
              </a:rPr>
              <a:t>Condition</a:t>
            </a:r>
            <a:endParaRPr sz="1200" b="1" dirty="0">
              <a:latin typeface="Calibri"/>
              <a:ea typeface="Calibri"/>
              <a:cs typeface="Calibri"/>
              <a:sym typeface="Calibri"/>
            </a:endParaRPr>
          </a:p>
        </p:txBody>
      </p:sp>
      <p:sp>
        <p:nvSpPr>
          <p:cNvPr id="9" name="Google Shape;374;p35">
            <a:extLst>
              <a:ext uri="{FF2B5EF4-FFF2-40B4-BE49-F238E27FC236}">
                <a16:creationId xmlns:a16="http://schemas.microsoft.com/office/drawing/2014/main" id="{A3A26092-BD5E-1946-AEEC-F1B0356D0039}"/>
              </a:ext>
            </a:extLst>
          </p:cNvPr>
          <p:cNvSpPr txBox="1"/>
          <p:nvPr/>
        </p:nvSpPr>
        <p:spPr>
          <a:xfrm>
            <a:off x="3701281" y="2041767"/>
            <a:ext cx="9111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latin typeface="Calibri"/>
                <a:ea typeface="Calibri"/>
                <a:cs typeface="Calibri"/>
                <a:sym typeface="Calibri"/>
              </a:rPr>
              <a:t>Patient</a:t>
            </a:r>
            <a:endParaRPr sz="1200" b="1" dirty="0">
              <a:latin typeface="Calibri"/>
              <a:ea typeface="Calibri"/>
              <a:cs typeface="Calibri"/>
              <a:sym typeface="Calibri"/>
            </a:endParaRPr>
          </a:p>
        </p:txBody>
      </p:sp>
      <p:sp>
        <p:nvSpPr>
          <p:cNvPr id="10" name="TextBox 9">
            <a:extLst>
              <a:ext uri="{FF2B5EF4-FFF2-40B4-BE49-F238E27FC236}">
                <a16:creationId xmlns:a16="http://schemas.microsoft.com/office/drawing/2014/main" id="{4D95EEB4-AB8E-1447-9850-C62ACB440F1C}"/>
              </a:ext>
            </a:extLst>
          </p:cNvPr>
          <p:cNvSpPr txBox="1"/>
          <p:nvPr/>
        </p:nvSpPr>
        <p:spPr>
          <a:xfrm>
            <a:off x="914400" y="3918617"/>
            <a:ext cx="3048001" cy="923330"/>
          </a:xfrm>
          <a:prstGeom prst="rect">
            <a:avLst/>
          </a:prstGeom>
          <a:noFill/>
        </p:spPr>
        <p:txBody>
          <a:bodyPr wrap="square" rtlCol="0">
            <a:spAutoFit/>
          </a:bodyPr>
          <a:lstStyle/>
          <a:p>
            <a:pPr algn="ctr"/>
            <a:r>
              <a:rPr lang="en-US" b="1" dirty="0"/>
              <a:t>Traditional Analytics “Cube”</a:t>
            </a:r>
          </a:p>
          <a:p>
            <a:pPr algn="ctr"/>
            <a:r>
              <a:rPr lang="en-US" dirty="0"/>
              <a:t>Uniform Structure</a:t>
            </a:r>
          </a:p>
          <a:p>
            <a:pPr algn="ctr"/>
            <a:r>
              <a:rPr lang="en-US" dirty="0"/>
              <a:t>Standardized “dimensions”</a:t>
            </a:r>
          </a:p>
        </p:txBody>
      </p:sp>
      <p:sp>
        <p:nvSpPr>
          <p:cNvPr id="12" name="Oval 11">
            <a:extLst>
              <a:ext uri="{FF2B5EF4-FFF2-40B4-BE49-F238E27FC236}">
                <a16:creationId xmlns:a16="http://schemas.microsoft.com/office/drawing/2014/main" id="{E4F04D54-DEB5-EF42-A70A-DE47DAD138F9}"/>
              </a:ext>
            </a:extLst>
          </p:cNvPr>
          <p:cNvSpPr/>
          <p:nvPr/>
        </p:nvSpPr>
        <p:spPr>
          <a:xfrm>
            <a:off x="6908844" y="1281225"/>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Oval 12">
            <a:extLst>
              <a:ext uri="{FF2B5EF4-FFF2-40B4-BE49-F238E27FC236}">
                <a16:creationId xmlns:a16="http://schemas.microsoft.com/office/drawing/2014/main" id="{5C5EEDB6-ABEB-6341-97F8-D2685905C001}"/>
              </a:ext>
            </a:extLst>
          </p:cNvPr>
          <p:cNvSpPr/>
          <p:nvPr/>
        </p:nvSpPr>
        <p:spPr>
          <a:xfrm>
            <a:off x="7306071" y="1547275"/>
            <a:ext cx="177367" cy="145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4" name="Straight Arrow Connector 13">
            <a:extLst>
              <a:ext uri="{FF2B5EF4-FFF2-40B4-BE49-F238E27FC236}">
                <a16:creationId xmlns:a16="http://schemas.microsoft.com/office/drawing/2014/main" id="{E8664EC4-7574-C049-A0EB-9DE34CC056A5}"/>
              </a:ext>
            </a:extLst>
          </p:cNvPr>
          <p:cNvCxnSpPr>
            <a:stCxn id="12" idx="5"/>
            <a:endCxn id="13" idx="1"/>
          </p:cNvCxnSpPr>
          <p:nvPr/>
        </p:nvCxnSpPr>
        <p:spPr>
          <a:xfrm>
            <a:off x="7060236" y="1405214"/>
            <a:ext cx="271810" cy="1633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CFBC842-5BB3-834F-B968-23B4D705B0D5}"/>
              </a:ext>
            </a:extLst>
          </p:cNvPr>
          <p:cNvSpPr/>
          <p:nvPr/>
        </p:nvSpPr>
        <p:spPr>
          <a:xfrm>
            <a:off x="6694825" y="1578008"/>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 name="Oval 15">
            <a:extLst>
              <a:ext uri="{FF2B5EF4-FFF2-40B4-BE49-F238E27FC236}">
                <a16:creationId xmlns:a16="http://schemas.microsoft.com/office/drawing/2014/main" id="{2FE47ED0-8450-BA4B-A71B-1EFCDC7A3A35}"/>
              </a:ext>
            </a:extLst>
          </p:cNvPr>
          <p:cNvSpPr/>
          <p:nvPr/>
        </p:nvSpPr>
        <p:spPr>
          <a:xfrm>
            <a:off x="7022959" y="1937839"/>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7" name="Straight Arrow Connector 16">
            <a:extLst>
              <a:ext uri="{FF2B5EF4-FFF2-40B4-BE49-F238E27FC236}">
                <a16:creationId xmlns:a16="http://schemas.microsoft.com/office/drawing/2014/main" id="{FD8F6DA1-5159-CB44-AAC1-3DD286CD4470}"/>
              </a:ext>
            </a:extLst>
          </p:cNvPr>
          <p:cNvCxnSpPr>
            <a:stCxn id="15" idx="5"/>
            <a:endCxn id="16" idx="1"/>
          </p:cNvCxnSpPr>
          <p:nvPr/>
        </p:nvCxnSpPr>
        <p:spPr>
          <a:xfrm>
            <a:off x="6846217" y="1701997"/>
            <a:ext cx="202717" cy="2571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D27FBDE3-234D-A642-88D5-2C50865840E2}"/>
              </a:ext>
            </a:extLst>
          </p:cNvPr>
          <p:cNvSpPr/>
          <p:nvPr/>
        </p:nvSpPr>
        <p:spPr>
          <a:xfrm>
            <a:off x="6450482" y="1887629"/>
            <a:ext cx="177367" cy="14526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9" name="Oval 18">
            <a:extLst>
              <a:ext uri="{FF2B5EF4-FFF2-40B4-BE49-F238E27FC236}">
                <a16:creationId xmlns:a16="http://schemas.microsoft.com/office/drawing/2014/main" id="{5F8784FA-8899-4A4E-9A2A-247F8878F1BF}"/>
              </a:ext>
            </a:extLst>
          </p:cNvPr>
          <p:cNvSpPr/>
          <p:nvPr/>
        </p:nvSpPr>
        <p:spPr>
          <a:xfrm>
            <a:off x="6583453" y="2183324"/>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0" name="Straight Arrow Connector 19">
            <a:extLst>
              <a:ext uri="{FF2B5EF4-FFF2-40B4-BE49-F238E27FC236}">
                <a16:creationId xmlns:a16="http://schemas.microsoft.com/office/drawing/2014/main" id="{574BFC86-9BA4-4A43-B003-87134899AE17}"/>
              </a:ext>
            </a:extLst>
          </p:cNvPr>
          <p:cNvCxnSpPr>
            <a:stCxn id="18" idx="6"/>
            <a:endCxn id="16" idx="2"/>
          </p:cNvCxnSpPr>
          <p:nvPr/>
        </p:nvCxnSpPr>
        <p:spPr>
          <a:xfrm>
            <a:off x="6627848" y="1960261"/>
            <a:ext cx="395110" cy="502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5027DE-16CF-974C-97A2-4C8275E54CC3}"/>
              </a:ext>
            </a:extLst>
          </p:cNvPr>
          <p:cNvCxnSpPr>
            <a:stCxn id="18" idx="5"/>
            <a:endCxn id="19" idx="0"/>
          </p:cNvCxnSpPr>
          <p:nvPr/>
        </p:nvCxnSpPr>
        <p:spPr>
          <a:xfrm>
            <a:off x="6601874" y="2011619"/>
            <a:ext cx="70263" cy="1717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A1F23A-83C2-3D4A-9D36-FC0BA7BFED47}"/>
              </a:ext>
            </a:extLst>
          </p:cNvPr>
          <p:cNvCxnSpPr>
            <a:stCxn id="15" idx="6"/>
            <a:endCxn id="13" idx="2"/>
          </p:cNvCxnSpPr>
          <p:nvPr/>
        </p:nvCxnSpPr>
        <p:spPr>
          <a:xfrm flipV="1">
            <a:off x="6872191" y="1619907"/>
            <a:ext cx="433880" cy="307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82CC2D3-8DCA-2E47-B5F6-9BC33FAA594C}"/>
              </a:ext>
            </a:extLst>
          </p:cNvPr>
          <p:cNvSpPr/>
          <p:nvPr/>
        </p:nvSpPr>
        <p:spPr>
          <a:xfrm>
            <a:off x="7532561" y="1815188"/>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4" name="Straight Arrow Connector 23">
            <a:extLst>
              <a:ext uri="{FF2B5EF4-FFF2-40B4-BE49-F238E27FC236}">
                <a16:creationId xmlns:a16="http://schemas.microsoft.com/office/drawing/2014/main" id="{3926762F-0CD3-014D-802D-8E2BC01045B6}"/>
              </a:ext>
            </a:extLst>
          </p:cNvPr>
          <p:cNvCxnSpPr>
            <a:stCxn id="13" idx="3"/>
            <a:endCxn id="16" idx="7"/>
          </p:cNvCxnSpPr>
          <p:nvPr/>
        </p:nvCxnSpPr>
        <p:spPr>
          <a:xfrm flipH="1">
            <a:off x="7174351" y="1671265"/>
            <a:ext cx="157695" cy="28784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54BDB61-380B-6F4D-B0FA-C88EA1F4C631}"/>
              </a:ext>
            </a:extLst>
          </p:cNvPr>
          <p:cNvSpPr/>
          <p:nvPr/>
        </p:nvSpPr>
        <p:spPr>
          <a:xfrm>
            <a:off x="6997527" y="2255956"/>
            <a:ext cx="177367" cy="14526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26" name="Straight Arrow Connector 25">
            <a:extLst>
              <a:ext uri="{FF2B5EF4-FFF2-40B4-BE49-F238E27FC236}">
                <a16:creationId xmlns:a16="http://schemas.microsoft.com/office/drawing/2014/main" id="{E5F6E5F4-2DE8-9B45-8B9C-853561EC6E9F}"/>
              </a:ext>
            </a:extLst>
          </p:cNvPr>
          <p:cNvCxnSpPr>
            <a:stCxn id="25" idx="0"/>
            <a:endCxn id="16" idx="4"/>
          </p:cNvCxnSpPr>
          <p:nvPr/>
        </p:nvCxnSpPr>
        <p:spPr>
          <a:xfrm flipV="1">
            <a:off x="7086211" y="2083101"/>
            <a:ext cx="25431" cy="17285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B7C949-6C1F-F14F-B27C-EC188AF869CB}"/>
              </a:ext>
            </a:extLst>
          </p:cNvPr>
          <p:cNvCxnSpPr>
            <a:stCxn id="25" idx="7"/>
            <a:endCxn id="23" idx="3"/>
          </p:cNvCxnSpPr>
          <p:nvPr/>
        </p:nvCxnSpPr>
        <p:spPr>
          <a:xfrm flipV="1">
            <a:off x="7148919" y="1939178"/>
            <a:ext cx="409617" cy="33805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EAEF677-C31F-4146-9BE4-B39AA2472360}"/>
              </a:ext>
            </a:extLst>
          </p:cNvPr>
          <p:cNvCxnSpPr>
            <a:stCxn id="23" idx="1"/>
            <a:endCxn id="13" idx="5"/>
          </p:cNvCxnSpPr>
          <p:nvPr/>
        </p:nvCxnSpPr>
        <p:spPr>
          <a:xfrm flipH="1" flipV="1">
            <a:off x="7457463" y="1671265"/>
            <a:ext cx="101073" cy="1651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B63D999D-7960-AA46-A79B-9396A8A48354}"/>
              </a:ext>
            </a:extLst>
          </p:cNvPr>
          <p:cNvSpPr/>
          <p:nvPr/>
        </p:nvSpPr>
        <p:spPr>
          <a:xfrm>
            <a:off x="5691372" y="1508564"/>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0" name="Oval 29">
            <a:extLst>
              <a:ext uri="{FF2B5EF4-FFF2-40B4-BE49-F238E27FC236}">
                <a16:creationId xmlns:a16="http://schemas.microsoft.com/office/drawing/2014/main" id="{25122D22-E788-0040-B9DD-2E80923BB2C7}"/>
              </a:ext>
            </a:extLst>
          </p:cNvPr>
          <p:cNvSpPr/>
          <p:nvPr/>
        </p:nvSpPr>
        <p:spPr>
          <a:xfrm>
            <a:off x="6191632" y="1636799"/>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31" name="Straight Arrow Connector 30">
            <a:extLst>
              <a:ext uri="{FF2B5EF4-FFF2-40B4-BE49-F238E27FC236}">
                <a16:creationId xmlns:a16="http://schemas.microsoft.com/office/drawing/2014/main" id="{ECBA569C-28CF-3A46-B332-A0F33BC5E5FE}"/>
              </a:ext>
            </a:extLst>
          </p:cNvPr>
          <p:cNvCxnSpPr>
            <a:cxnSpLocks/>
            <a:stCxn id="29" idx="5"/>
            <a:endCxn id="40" idx="1"/>
          </p:cNvCxnSpPr>
          <p:nvPr/>
        </p:nvCxnSpPr>
        <p:spPr>
          <a:xfrm>
            <a:off x="5842764" y="1632553"/>
            <a:ext cx="338191" cy="47182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3ED037E-19B9-C44C-B8CD-66244AD3F2AA}"/>
              </a:ext>
            </a:extLst>
          </p:cNvPr>
          <p:cNvSpPr/>
          <p:nvPr/>
        </p:nvSpPr>
        <p:spPr>
          <a:xfrm>
            <a:off x="5287271" y="1845920"/>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3" name="Oval 32">
            <a:extLst>
              <a:ext uri="{FF2B5EF4-FFF2-40B4-BE49-F238E27FC236}">
                <a16:creationId xmlns:a16="http://schemas.microsoft.com/office/drawing/2014/main" id="{B204F2ED-8B61-0546-967E-49258D3698DD}"/>
              </a:ext>
            </a:extLst>
          </p:cNvPr>
          <p:cNvSpPr/>
          <p:nvPr/>
        </p:nvSpPr>
        <p:spPr>
          <a:xfrm>
            <a:off x="5645377" y="2205752"/>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34" name="Straight Arrow Connector 33">
            <a:extLst>
              <a:ext uri="{FF2B5EF4-FFF2-40B4-BE49-F238E27FC236}">
                <a16:creationId xmlns:a16="http://schemas.microsoft.com/office/drawing/2014/main" id="{EAC694AA-61B8-A341-8E7E-F128DC93F2FA}"/>
              </a:ext>
            </a:extLst>
          </p:cNvPr>
          <p:cNvCxnSpPr>
            <a:stCxn id="44" idx="5"/>
          </p:cNvCxnSpPr>
          <p:nvPr/>
        </p:nvCxnSpPr>
        <p:spPr>
          <a:xfrm>
            <a:off x="5438663" y="1969910"/>
            <a:ext cx="202717" cy="2571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DE1B1C9-1C77-4747-93DD-3F71F593BFCD}"/>
              </a:ext>
            </a:extLst>
          </p:cNvPr>
          <p:cNvSpPr/>
          <p:nvPr/>
        </p:nvSpPr>
        <p:spPr>
          <a:xfrm>
            <a:off x="5019902" y="2231140"/>
            <a:ext cx="177367" cy="14526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36" name="Oval 35">
            <a:extLst>
              <a:ext uri="{FF2B5EF4-FFF2-40B4-BE49-F238E27FC236}">
                <a16:creationId xmlns:a16="http://schemas.microsoft.com/office/drawing/2014/main" id="{C3E9DF1A-2BBC-6044-A98E-07AF1DE8CFA3}"/>
              </a:ext>
            </a:extLst>
          </p:cNvPr>
          <p:cNvSpPr/>
          <p:nvPr/>
        </p:nvSpPr>
        <p:spPr>
          <a:xfrm>
            <a:off x="5263325" y="2523868"/>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37" name="Straight Arrow Connector 36">
            <a:extLst>
              <a:ext uri="{FF2B5EF4-FFF2-40B4-BE49-F238E27FC236}">
                <a16:creationId xmlns:a16="http://schemas.microsoft.com/office/drawing/2014/main" id="{D0B1647B-508A-4E4B-AB53-E9361DAEDD2C}"/>
              </a:ext>
            </a:extLst>
          </p:cNvPr>
          <p:cNvCxnSpPr>
            <a:cxnSpLocks/>
            <a:stCxn id="35" idx="6"/>
            <a:endCxn id="33" idx="2"/>
          </p:cNvCxnSpPr>
          <p:nvPr/>
        </p:nvCxnSpPr>
        <p:spPr>
          <a:xfrm flipV="1">
            <a:off x="5197269" y="2278383"/>
            <a:ext cx="448108" cy="2538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805B5D2-EF1C-A44A-A0D0-376FC69450FD}"/>
              </a:ext>
            </a:extLst>
          </p:cNvPr>
          <p:cNvCxnSpPr>
            <a:cxnSpLocks/>
            <a:stCxn id="35" idx="5"/>
            <a:endCxn id="36" idx="1"/>
          </p:cNvCxnSpPr>
          <p:nvPr/>
        </p:nvCxnSpPr>
        <p:spPr>
          <a:xfrm>
            <a:off x="5171294" y="2355129"/>
            <a:ext cx="118006" cy="19001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103C262-5709-EE43-9A36-7C430EFABEBC}"/>
              </a:ext>
            </a:extLst>
          </p:cNvPr>
          <p:cNvCxnSpPr>
            <a:stCxn id="44" idx="6"/>
            <a:endCxn id="40" idx="2"/>
          </p:cNvCxnSpPr>
          <p:nvPr/>
        </p:nvCxnSpPr>
        <p:spPr>
          <a:xfrm>
            <a:off x="5464638" y="1918551"/>
            <a:ext cx="690342" cy="2371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3F3BE733-DEB9-554D-8289-C02C0647C9DD}"/>
              </a:ext>
            </a:extLst>
          </p:cNvPr>
          <p:cNvSpPr/>
          <p:nvPr/>
        </p:nvSpPr>
        <p:spPr>
          <a:xfrm>
            <a:off x="6154980" y="2083101"/>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1" name="Straight Arrow Connector 40">
            <a:extLst>
              <a:ext uri="{FF2B5EF4-FFF2-40B4-BE49-F238E27FC236}">
                <a16:creationId xmlns:a16="http://schemas.microsoft.com/office/drawing/2014/main" id="{EF838D43-0DBA-FC44-9465-0D88DA1AA786}"/>
              </a:ext>
            </a:extLst>
          </p:cNvPr>
          <p:cNvCxnSpPr>
            <a:stCxn id="40" idx="3"/>
          </p:cNvCxnSpPr>
          <p:nvPr/>
        </p:nvCxnSpPr>
        <p:spPr>
          <a:xfrm flipH="1">
            <a:off x="5766798" y="2207090"/>
            <a:ext cx="414157" cy="1993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AC6299BA-44B3-2947-84B9-1905541D1DE8}"/>
              </a:ext>
            </a:extLst>
          </p:cNvPr>
          <p:cNvSpPr/>
          <p:nvPr/>
        </p:nvSpPr>
        <p:spPr>
          <a:xfrm>
            <a:off x="5589974" y="2523868"/>
            <a:ext cx="177367" cy="145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3" name="Straight Arrow Connector 42">
            <a:extLst>
              <a:ext uri="{FF2B5EF4-FFF2-40B4-BE49-F238E27FC236}">
                <a16:creationId xmlns:a16="http://schemas.microsoft.com/office/drawing/2014/main" id="{4C4D713D-A125-E549-B0F4-9028FAE9121A}"/>
              </a:ext>
            </a:extLst>
          </p:cNvPr>
          <p:cNvCxnSpPr/>
          <p:nvPr/>
        </p:nvCxnSpPr>
        <p:spPr>
          <a:xfrm flipV="1">
            <a:off x="5678657" y="2351014"/>
            <a:ext cx="25431" cy="17285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9A83E66-1232-974D-ADDD-2EEC4D62F32B}"/>
              </a:ext>
            </a:extLst>
          </p:cNvPr>
          <p:cNvCxnSpPr/>
          <p:nvPr/>
        </p:nvCxnSpPr>
        <p:spPr>
          <a:xfrm flipV="1">
            <a:off x="5741366" y="2207090"/>
            <a:ext cx="409617" cy="33805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5C05DE-20B2-7147-B807-8D029B9D322B}"/>
              </a:ext>
            </a:extLst>
          </p:cNvPr>
          <p:cNvCxnSpPr>
            <a:stCxn id="40" idx="7"/>
            <a:endCxn id="18" idx="3"/>
          </p:cNvCxnSpPr>
          <p:nvPr/>
        </p:nvCxnSpPr>
        <p:spPr>
          <a:xfrm flipV="1">
            <a:off x="6306372" y="2011618"/>
            <a:ext cx="170085" cy="927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21F87A2-2D5B-454E-92E7-73A4C1F699C9}"/>
              </a:ext>
            </a:extLst>
          </p:cNvPr>
          <p:cNvSpPr/>
          <p:nvPr/>
        </p:nvSpPr>
        <p:spPr>
          <a:xfrm>
            <a:off x="6234282" y="2446912"/>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48" name="Oval 47">
            <a:extLst>
              <a:ext uri="{FF2B5EF4-FFF2-40B4-BE49-F238E27FC236}">
                <a16:creationId xmlns:a16="http://schemas.microsoft.com/office/drawing/2014/main" id="{B80F6D4E-DC39-D846-848A-F95DE05B418C}"/>
              </a:ext>
            </a:extLst>
          </p:cNvPr>
          <p:cNvSpPr/>
          <p:nvPr/>
        </p:nvSpPr>
        <p:spPr>
          <a:xfrm>
            <a:off x="6631510" y="2712963"/>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49" name="Straight Arrow Connector 48">
            <a:extLst>
              <a:ext uri="{FF2B5EF4-FFF2-40B4-BE49-F238E27FC236}">
                <a16:creationId xmlns:a16="http://schemas.microsoft.com/office/drawing/2014/main" id="{BA0564BF-4B3F-BE4F-8C56-1726941A76EC}"/>
              </a:ext>
            </a:extLst>
          </p:cNvPr>
          <p:cNvCxnSpPr>
            <a:stCxn id="57" idx="5"/>
            <a:endCxn id="58" idx="1"/>
          </p:cNvCxnSpPr>
          <p:nvPr/>
        </p:nvCxnSpPr>
        <p:spPr>
          <a:xfrm>
            <a:off x="6385674" y="2570901"/>
            <a:ext cx="271810" cy="1633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CAC0867-D794-A24C-8F7C-D2F6D093E5AB}"/>
              </a:ext>
            </a:extLst>
          </p:cNvPr>
          <p:cNvSpPr/>
          <p:nvPr/>
        </p:nvSpPr>
        <p:spPr>
          <a:xfrm>
            <a:off x="6020263" y="2743695"/>
            <a:ext cx="177367" cy="14526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1" name="Oval 50">
            <a:extLst>
              <a:ext uri="{FF2B5EF4-FFF2-40B4-BE49-F238E27FC236}">
                <a16:creationId xmlns:a16="http://schemas.microsoft.com/office/drawing/2014/main" id="{79ADBA18-2717-EE4D-BF92-663EA5DAC3FA}"/>
              </a:ext>
            </a:extLst>
          </p:cNvPr>
          <p:cNvSpPr/>
          <p:nvPr/>
        </p:nvSpPr>
        <p:spPr>
          <a:xfrm>
            <a:off x="6348397" y="3103526"/>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52" name="Straight Arrow Connector 51">
            <a:extLst>
              <a:ext uri="{FF2B5EF4-FFF2-40B4-BE49-F238E27FC236}">
                <a16:creationId xmlns:a16="http://schemas.microsoft.com/office/drawing/2014/main" id="{C7EA1A3D-E8AA-8C4D-86E6-ACBF2E8CF6A7}"/>
              </a:ext>
            </a:extLst>
          </p:cNvPr>
          <p:cNvCxnSpPr>
            <a:stCxn id="62" idx="5"/>
            <a:endCxn id="63" idx="1"/>
          </p:cNvCxnSpPr>
          <p:nvPr/>
        </p:nvCxnSpPr>
        <p:spPr>
          <a:xfrm>
            <a:off x="6171655" y="2867684"/>
            <a:ext cx="202717" cy="25711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5FACCFF-6035-8740-8A1B-CC8D20FE704A}"/>
              </a:ext>
            </a:extLst>
          </p:cNvPr>
          <p:cNvSpPr/>
          <p:nvPr/>
        </p:nvSpPr>
        <p:spPr>
          <a:xfrm>
            <a:off x="5775920" y="3053316"/>
            <a:ext cx="177367" cy="14526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4" name="Oval 53">
            <a:extLst>
              <a:ext uri="{FF2B5EF4-FFF2-40B4-BE49-F238E27FC236}">
                <a16:creationId xmlns:a16="http://schemas.microsoft.com/office/drawing/2014/main" id="{5BF0F22D-71B3-6644-9C36-44799819FC33}"/>
              </a:ext>
            </a:extLst>
          </p:cNvPr>
          <p:cNvSpPr/>
          <p:nvPr/>
        </p:nvSpPr>
        <p:spPr>
          <a:xfrm>
            <a:off x="5908891" y="3349011"/>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55" name="Straight Arrow Connector 54">
            <a:extLst>
              <a:ext uri="{FF2B5EF4-FFF2-40B4-BE49-F238E27FC236}">
                <a16:creationId xmlns:a16="http://schemas.microsoft.com/office/drawing/2014/main" id="{45010921-9A37-DC49-8C03-FBE9B2A3359D}"/>
              </a:ext>
            </a:extLst>
          </p:cNvPr>
          <p:cNvCxnSpPr>
            <a:endCxn id="63" idx="2"/>
          </p:cNvCxnSpPr>
          <p:nvPr/>
        </p:nvCxnSpPr>
        <p:spPr>
          <a:xfrm>
            <a:off x="5953287" y="3125948"/>
            <a:ext cx="395110" cy="502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0F276C2-E51C-BF45-9EA0-79DD06F784C8}"/>
              </a:ext>
            </a:extLst>
          </p:cNvPr>
          <p:cNvCxnSpPr/>
          <p:nvPr/>
        </p:nvCxnSpPr>
        <p:spPr>
          <a:xfrm>
            <a:off x="5927312" y="3177306"/>
            <a:ext cx="70263" cy="1717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A73D055-8FB0-F447-8C42-CD60F49393FF}"/>
              </a:ext>
            </a:extLst>
          </p:cNvPr>
          <p:cNvCxnSpPr>
            <a:stCxn id="62" idx="6"/>
            <a:endCxn id="58" idx="2"/>
          </p:cNvCxnSpPr>
          <p:nvPr/>
        </p:nvCxnSpPr>
        <p:spPr>
          <a:xfrm flipV="1">
            <a:off x="6197630" y="2785594"/>
            <a:ext cx="433880" cy="3073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CD24BFC-59BB-EC4A-91EA-E7FD69CA94B2}"/>
              </a:ext>
            </a:extLst>
          </p:cNvPr>
          <p:cNvSpPr/>
          <p:nvPr/>
        </p:nvSpPr>
        <p:spPr>
          <a:xfrm>
            <a:off x="6858000" y="2980875"/>
            <a:ext cx="177367" cy="14526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59" name="Straight Arrow Connector 58">
            <a:extLst>
              <a:ext uri="{FF2B5EF4-FFF2-40B4-BE49-F238E27FC236}">
                <a16:creationId xmlns:a16="http://schemas.microsoft.com/office/drawing/2014/main" id="{EB2694F0-B26B-B04A-8BFD-E059D8259246}"/>
              </a:ext>
            </a:extLst>
          </p:cNvPr>
          <p:cNvCxnSpPr>
            <a:stCxn id="58" idx="3"/>
            <a:endCxn id="63" idx="7"/>
          </p:cNvCxnSpPr>
          <p:nvPr/>
        </p:nvCxnSpPr>
        <p:spPr>
          <a:xfrm flipH="1">
            <a:off x="6499789" y="2836952"/>
            <a:ext cx="157695" cy="28784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480DEF5-1ED2-554C-AF8E-62B32B6C9597}"/>
              </a:ext>
            </a:extLst>
          </p:cNvPr>
          <p:cNvSpPr/>
          <p:nvPr/>
        </p:nvSpPr>
        <p:spPr>
          <a:xfrm>
            <a:off x="6322966" y="3421643"/>
            <a:ext cx="177367" cy="1452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61" name="Straight Arrow Connector 60">
            <a:extLst>
              <a:ext uri="{FF2B5EF4-FFF2-40B4-BE49-F238E27FC236}">
                <a16:creationId xmlns:a16="http://schemas.microsoft.com/office/drawing/2014/main" id="{334B2C42-CBEE-BB4B-B314-D25AB4609902}"/>
              </a:ext>
            </a:extLst>
          </p:cNvPr>
          <p:cNvCxnSpPr>
            <a:endCxn id="63" idx="4"/>
          </p:cNvCxnSpPr>
          <p:nvPr/>
        </p:nvCxnSpPr>
        <p:spPr>
          <a:xfrm flipV="1">
            <a:off x="6411649" y="3248788"/>
            <a:ext cx="25431" cy="17285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F433220-2B73-2E48-8461-ECB84D1A8548}"/>
              </a:ext>
            </a:extLst>
          </p:cNvPr>
          <p:cNvCxnSpPr/>
          <p:nvPr/>
        </p:nvCxnSpPr>
        <p:spPr>
          <a:xfrm flipV="1">
            <a:off x="6474358" y="3104865"/>
            <a:ext cx="409617" cy="33805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275501A-10B6-EC42-808F-CC6B04ADBC95}"/>
              </a:ext>
            </a:extLst>
          </p:cNvPr>
          <p:cNvCxnSpPr>
            <a:endCxn id="58" idx="5"/>
          </p:cNvCxnSpPr>
          <p:nvPr/>
        </p:nvCxnSpPr>
        <p:spPr>
          <a:xfrm flipH="1" flipV="1">
            <a:off x="6782902" y="2836952"/>
            <a:ext cx="101073" cy="1651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02079B2-5DBD-654F-91C6-29F4218AABA6}"/>
              </a:ext>
            </a:extLst>
          </p:cNvPr>
          <p:cNvCxnSpPr>
            <a:stCxn id="42" idx="4"/>
            <a:endCxn id="53" idx="1"/>
          </p:cNvCxnSpPr>
          <p:nvPr/>
        </p:nvCxnSpPr>
        <p:spPr>
          <a:xfrm>
            <a:off x="5678657" y="2669131"/>
            <a:ext cx="123238" cy="40545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22CD727-7822-2746-89D6-17B2F3CC8D8D}"/>
              </a:ext>
            </a:extLst>
          </p:cNvPr>
          <p:cNvCxnSpPr>
            <a:stCxn id="48" idx="7"/>
            <a:endCxn id="25" idx="3"/>
          </p:cNvCxnSpPr>
          <p:nvPr/>
        </p:nvCxnSpPr>
        <p:spPr>
          <a:xfrm flipV="1">
            <a:off x="6782902" y="2379945"/>
            <a:ext cx="240600" cy="35429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D12E1AE-8BEE-8743-A730-E82B53FCD368}"/>
              </a:ext>
            </a:extLst>
          </p:cNvPr>
          <p:cNvCxnSpPr>
            <a:stCxn id="47" idx="0"/>
            <a:endCxn id="40" idx="4"/>
          </p:cNvCxnSpPr>
          <p:nvPr/>
        </p:nvCxnSpPr>
        <p:spPr>
          <a:xfrm flipH="1" flipV="1">
            <a:off x="6243664" y="2228363"/>
            <a:ext cx="79302" cy="2185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01896DB-1705-3145-A7B2-2F2EAEA24731}"/>
              </a:ext>
            </a:extLst>
          </p:cNvPr>
          <p:cNvSpPr txBox="1"/>
          <p:nvPr/>
        </p:nvSpPr>
        <p:spPr>
          <a:xfrm>
            <a:off x="4876800" y="3942968"/>
            <a:ext cx="3048001" cy="923330"/>
          </a:xfrm>
          <a:prstGeom prst="rect">
            <a:avLst/>
          </a:prstGeom>
          <a:noFill/>
        </p:spPr>
        <p:txBody>
          <a:bodyPr wrap="square" rtlCol="0">
            <a:spAutoFit/>
          </a:bodyPr>
          <a:lstStyle/>
          <a:p>
            <a:pPr algn="ctr"/>
            <a:r>
              <a:rPr lang="en-US" b="1" dirty="0"/>
              <a:t>Highly Connected Graph</a:t>
            </a:r>
          </a:p>
          <a:p>
            <a:pPr algn="ctr"/>
            <a:r>
              <a:rPr lang="en-US" dirty="0"/>
              <a:t>High variability structure</a:t>
            </a:r>
          </a:p>
          <a:p>
            <a:pPr algn="ctr"/>
            <a:r>
              <a:rPr lang="en-US" dirty="0"/>
              <a:t>Open world assumption</a:t>
            </a:r>
          </a:p>
        </p:txBody>
      </p:sp>
      <p:cxnSp>
        <p:nvCxnSpPr>
          <p:cNvPr id="153" name="Straight Arrow Connector 152">
            <a:extLst>
              <a:ext uri="{FF2B5EF4-FFF2-40B4-BE49-F238E27FC236}">
                <a16:creationId xmlns:a16="http://schemas.microsoft.com/office/drawing/2014/main" id="{1CDD0A28-0D32-F94A-B597-9B2722E21D8C}"/>
              </a:ext>
            </a:extLst>
          </p:cNvPr>
          <p:cNvCxnSpPr>
            <a:cxnSpLocks/>
            <a:stCxn id="40" idx="0"/>
            <a:endCxn id="30" idx="4"/>
          </p:cNvCxnSpPr>
          <p:nvPr/>
        </p:nvCxnSpPr>
        <p:spPr>
          <a:xfrm flipV="1">
            <a:off x="6243664" y="1782061"/>
            <a:ext cx="36652" cy="30104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Oval 156">
            <a:extLst>
              <a:ext uri="{FF2B5EF4-FFF2-40B4-BE49-F238E27FC236}">
                <a16:creationId xmlns:a16="http://schemas.microsoft.com/office/drawing/2014/main" id="{B4A15300-BC06-4D45-AE59-341F86D7C374}"/>
              </a:ext>
            </a:extLst>
          </p:cNvPr>
          <p:cNvSpPr/>
          <p:nvPr/>
        </p:nvSpPr>
        <p:spPr>
          <a:xfrm>
            <a:off x="6389561" y="1303101"/>
            <a:ext cx="177367" cy="1452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58" name="Straight Arrow Connector 157">
            <a:extLst>
              <a:ext uri="{FF2B5EF4-FFF2-40B4-BE49-F238E27FC236}">
                <a16:creationId xmlns:a16="http://schemas.microsoft.com/office/drawing/2014/main" id="{EDBB4C33-6349-414A-9C4D-0D2E5952AA28}"/>
              </a:ext>
            </a:extLst>
          </p:cNvPr>
          <p:cNvCxnSpPr>
            <a:cxnSpLocks/>
            <a:stCxn id="30" idx="0"/>
            <a:endCxn id="157" idx="3"/>
          </p:cNvCxnSpPr>
          <p:nvPr/>
        </p:nvCxnSpPr>
        <p:spPr>
          <a:xfrm flipV="1">
            <a:off x="6280316" y="1427090"/>
            <a:ext cx="135220" cy="20970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Oval 166">
            <a:extLst>
              <a:ext uri="{FF2B5EF4-FFF2-40B4-BE49-F238E27FC236}">
                <a16:creationId xmlns:a16="http://schemas.microsoft.com/office/drawing/2014/main" id="{D09DCB51-09B1-054F-88F6-A75FC21E4A25}"/>
              </a:ext>
            </a:extLst>
          </p:cNvPr>
          <p:cNvSpPr/>
          <p:nvPr/>
        </p:nvSpPr>
        <p:spPr>
          <a:xfrm>
            <a:off x="7128704" y="2669130"/>
            <a:ext cx="177367" cy="1452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cxnSp>
        <p:nvCxnSpPr>
          <p:cNvPr id="168" name="Straight Arrow Connector 167">
            <a:extLst>
              <a:ext uri="{FF2B5EF4-FFF2-40B4-BE49-F238E27FC236}">
                <a16:creationId xmlns:a16="http://schemas.microsoft.com/office/drawing/2014/main" id="{BA6BCC05-E5E7-3D4D-8E4C-815225D1A019}"/>
              </a:ext>
            </a:extLst>
          </p:cNvPr>
          <p:cNvCxnSpPr>
            <a:cxnSpLocks/>
            <a:stCxn id="48" idx="6"/>
            <a:endCxn id="167" idx="2"/>
          </p:cNvCxnSpPr>
          <p:nvPr/>
        </p:nvCxnSpPr>
        <p:spPr>
          <a:xfrm flipV="1">
            <a:off x="6808877" y="2741761"/>
            <a:ext cx="319827" cy="438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16F8879-595B-454F-B9E7-8554FEE1D424}"/>
              </a:ext>
            </a:extLst>
          </p:cNvPr>
          <p:cNvCxnSpPr>
            <a:cxnSpLocks/>
            <a:stCxn id="48" idx="0"/>
            <a:endCxn id="19" idx="4"/>
          </p:cNvCxnSpPr>
          <p:nvPr/>
        </p:nvCxnSpPr>
        <p:spPr>
          <a:xfrm flipH="1" flipV="1">
            <a:off x="6672137" y="2328586"/>
            <a:ext cx="48057" cy="3843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D54C2241-157A-D744-A7E4-2FCB48F4A601}"/>
              </a:ext>
            </a:extLst>
          </p:cNvPr>
          <p:cNvCxnSpPr>
            <a:cxnSpLocks/>
            <a:stCxn id="50" idx="0"/>
            <a:endCxn id="47" idx="3"/>
          </p:cNvCxnSpPr>
          <p:nvPr/>
        </p:nvCxnSpPr>
        <p:spPr>
          <a:xfrm flipV="1">
            <a:off x="6108947" y="2570901"/>
            <a:ext cx="151310" cy="17279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85624A2-B2CD-D747-BD61-AAE32B0032AC}"/>
              </a:ext>
            </a:extLst>
          </p:cNvPr>
          <p:cNvCxnSpPr>
            <a:cxnSpLocks/>
            <a:stCxn id="157" idx="5"/>
            <a:endCxn id="15" idx="1"/>
          </p:cNvCxnSpPr>
          <p:nvPr/>
        </p:nvCxnSpPr>
        <p:spPr>
          <a:xfrm>
            <a:off x="6540953" y="1427090"/>
            <a:ext cx="179847" cy="17219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1C9870E-B64E-F54C-8E6D-BE291854D606}"/>
              </a:ext>
            </a:extLst>
          </p:cNvPr>
          <p:cNvCxnSpPr>
            <a:cxnSpLocks/>
            <a:stCxn id="157" idx="6"/>
            <a:endCxn id="12" idx="2"/>
          </p:cNvCxnSpPr>
          <p:nvPr/>
        </p:nvCxnSpPr>
        <p:spPr>
          <a:xfrm flipV="1">
            <a:off x="6566928" y="1353856"/>
            <a:ext cx="341916" cy="2187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243B745-E709-4D4E-853E-4E26F65B9CA8}"/>
              </a:ext>
            </a:extLst>
          </p:cNvPr>
          <p:cNvCxnSpPr>
            <a:cxnSpLocks/>
            <a:stCxn id="30" idx="6"/>
            <a:endCxn id="15" idx="2"/>
          </p:cNvCxnSpPr>
          <p:nvPr/>
        </p:nvCxnSpPr>
        <p:spPr>
          <a:xfrm flipV="1">
            <a:off x="6368999" y="1650639"/>
            <a:ext cx="325826" cy="5879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AA82C44E-21D6-7F4F-96BC-AE4A14CB28CE}"/>
              </a:ext>
            </a:extLst>
          </p:cNvPr>
          <p:cNvCxnSpPr>
            <a:cxnSpLocks/>
            <a:stCxn id="29" idx="6"/>
            <a:endCxn id="30" idx="2"/>
          </p:cNvCxnSpPr>
          <p:nvPr/>
        </p:nvCxnSpPr>
        <p:spPr>
          <a:xfrm>
            <a:off x="5868739" y="1581195"/>
            <a:ext cx="322893" cy="12823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871972F9-AEB1-3143-AF71-A5D7AD78C31A}"/>
              </a:ext>
            </a:extLst>
          </p:cNvPr>
          <p:cNvCxnSpPr>
            <a:cxnSpLocks/>
            <a:stCxn id="29" idx="3"/>
            <a:endCxn id="32" idx="7"/>
          </p:cNvCxnSpPr>
          <p:nvPr/>
        </p:nvCxnSpPr>
        <p:spPr>
          <a:xfrm flipH="1">
            <a:off x="5438663" y="1632553"/>
            <a:ext cx="278684" cy="23464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34C60549-E6F5-C94F-8F79-0AA7D9383F9D}"/>
              </a:ext>
            </a:extLst>
          </p:cNvPr>
          <p:cNvCxnSpPr>
            <a:cxnSpLocks/>
            <a:stCxn id="32" idx="3"/>
            <a:endCxn id="35" idx="0"/>
          </p:cNvCxnSpPr>
          <p:nvPr/>
        </p:nvCxnSpPr>
        <p:spPr>
          <a:xfrm flipH="1">
            <a:off x="5108586" y="1969909"/>
            <a:ext cx="204660" cy="26123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996CF2C-DFAA-2744-A3D4-5A52A52CB72E}"/>
              </a:ext>
            </a:extLst>
          </p:cNvPr>
          <p:cNvCxnSpPr>
            <a:cxnSpLocks/>
            <a:stCxn id="42" idx="6"/>
            <a:endCxn id="47" idx="2"/>
          </p:cNvCxnSpPr>
          <p:nvPr/>
        </p:nvCxnSpPr>
        <p:spPr>
          <a:xfrm flipV="1">
            <a:off x="5767341" y="2519543"/>
            <a:ext cx="466941" cy="769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107B0556-2BEC-624A-9832-8E4740E84B0E}"/>
              </a:ext>
            </a:extLst>
          </p:cNvPr>
          <p:cNvCxnSpPr>
            <a:cxnSpLocks/>
            <a:stCxn id="42" idx="5"/>
            <a:endCxn id="50" idx="2"/>
          </p:cNvCxnSpPr>
          <p:nvPr/>
        </p:nvCxnSpPr>
        <p:spPr>
          <a:xfrm>
            <a:off x="5741366" y="2647857"/>
            <a:ext cx="278897" cy="1684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16409988-395F-4643-8A80-0274F415A3AD}"/>
              </a:ext>
            </a:extLst>
          </p:cNvPr>
          <p:cNvCxnSpPr>
            <a:cxnSpLocks/>
            <a:stCxn id="36" idx="6"/>
            <a:endCxn id="42" idx="2"/>
          </p:cNvCxnSpPr>
          <p:nvPr/>
        </p:nvCxnSpPr>
        <p:spPr>
          <a:xfrm>
            <a:off x="5440692" y="2596499"/>
            <a:ext cx="149282" cy="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CBFD98C7-7622-0044-BEB3-B56A67AECF54}"/>
              </a:ext>
            </a:extLst>
          </p:cNvPr>
          <p:cNvCxnSpPr>
            <a:cxnSpLocks/>
            <a:stCxn id="167" idx="0"/>
            <a:endCxn id="25" idx="5"/>
          </p:cNvCxnSpPr>
          <p:nvPr/>
        </p:nvCxnSpPr>
        <p:spPr>
          <a:xfrm flipH="1" flipV="1">
            <a:off x="7148919" y="2379945"/>
            <a:ext cx="68469" cy="28918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816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373ACB-3B8B-BD43-B0EF-C82CD7E22669}"/>
              </a:ext>
            </a:extLst>
          </p:cNvPr>
          <p:cNvSpPr>
            <a:spLocks noGrp="1"/>
          </p:cNvSpPr>
          <p:nvPr>
            <p:ph type="body" idx="1"/>
          </p:nvPr>
        </p:nvSpPr>
        <p:spPr>
          <a:xfrm>
            <a:off x="303212" y="870744"/>
            <a:ext cx="4040188" cy="481012"/>
          </a:xfrm>
        </p:spPr>
        <p:txBody>
          <a:bodyPr/>
          <a:lstStyle/>
          <a:p>
            <a:r>
              <a:rPr lang="en-US" dirty="0"/>
              <a:t>Tabular</a:t>
            </a:r>
          </a:p>
        </p:txBody>
      </p:sp>
      <p:sp>
        <p:nvSpPr>
          <p:cNvPr id="4" name="Content Placeholder 3">
            <a:extLst>
              <a:ext uri="{FF2B5EF4-FFF2-40B4-BE49-F238E27FC236}">
                <a16:creationId xmlns:a16="http://schemas.microsoft.com/office/drawing/2014/main" id="{625E8390-047C-1E47-9A82-CEFA8CBAFE6A}"/>
              </a:ext>
            </a:extLst>
          </p:cNvPr>
          <p:cNvSpPr>
            <a:spLocks noGrp="1"/>
          </p:cNvSpPr>
          <p:nvPr>
            <p:ph sz="half" idx="2"/>
          </p:nvPr>
        </p:nvSpPr>
        <p:spPr>
          <a:xfrm>
            <a:off x="449943" y="1428750"/>
            <a:ext cx="4040188" cy="2962275"/>
          </a:xfrm>
        </p:spPr>
        <p:txBody>
          <a:bodyPr/>
          <a:lstStyle/>
          <a:p>
            <a:r>
              <a:rPr lang="en-US" sz="1800" dirty="0"/>
              <a:t>Users often use rows and columns to view data because that is how it is modeled and they are familiar with spreadsheet views</a:t>
            </a:r>
          </a:p>
          <a:p>
            <a:r>
              <a:rPr lang="en-US" sz="1800" dirty="0"/>
              <a:t>Financial data with averages and sums</a:t>
            </a:r>
          </a:p>
          <a:p>
            <a:r>
              <a:rPr lang="en-US" sz="1800" dirty="0"/>
              <a:t>Uniform data formats in each column</a:t>
            </a:r>
          </a:p>
          <a:p>
            <a:r>
              <a:rPr lang="en-US" sz="1800" dirty="0"/>
              <a:t>Focus on sorting and totals</a:t>
            </a:r>
          </a:p>
        </p:txBody>
      </p:sp>
      <p:sp>
        <p:nvSpPr>
          <p:cNvPr id="5" name="Text Placeholder 4">
            <a:extLst>
              <a:ext uri="{FF2B5EF4-FFF2-40B4-BE49-F238E27FC236}">
                <a16:creationId xmlns:a16="http://schemas.microsoft.com/office/drawing/2014/main" id="{94C73FB2-3112-6C43-8124-96D0A076C8EA}"/>
              </a:ext>
            </a:extLst>
          </p:cNvPr>
          <p:cNvSpPr>
            <a:spLocks noGrp="1"/>
          </p:cNvSpPr>
          <p:nvPr>
            <p:ph type="body" sz="quarter" idx="3"/>
          </p:nvPr>
        </p:nvSpPr>
        <p:spPr>
          <a:xfrm>
            <a:off x="4645025" y="870744"/>
            <a:ext cx="4041775" cy="481012"/>
          </a:xfrm>
        </p:spPr>
        <p:txBody>
          <a:bodyPr/>
          <a:lstStyle/>
          <a:p>
            <a:r>
              <a:rPr lang="en-US" dirty="0"/>
              <a:t>Connected</a:t>
            </a:r>
          </a:p>
        </p:txBody>
      </p:sp>
      <p:sp>
        <p:nvSpPr>
          <p:cNvPr id="6" name="Content Placeholder 5">
            <a:extLst>
              <a:ext uri="{FF2B5EF4-FFF2-40B4-BE49-F238E27FC236}">
                <a16:creationId xmlns:a16="http://schemas.microsoft.com/office/drawing/2014/main" id="{9168B8B5-4022-CD4F-9981-314847606ADF}"/>
              </a:ext>
            </a:extLst>
          </p:cNvPr>
          <p:cNvSpPr>
            <a:spLocks noGrp="1"/>
          </p:cNvSpPr>
          <p:nvPr>
            <p:ph sz="quarter" idx="4"/>
          </p:nvPr>
        </p:nvSpPr>
        <p:spPr>
          <a:xfrm>
            <a:off x="4645024" y="1445986"/>
            <a:ext cx="4041775" cy="2962275"/>
          </a:xfrm>
        </p:spPr>
        <p:txBody>
          <a:bodyPr/>
          <a:lstStyle/>
          <a:p>
            <a:r>
              <a:rPr lang="en-US" sz="1800" dirty="0"/>
              <a:t>Wider variety data structures and display options</a:t>
            </a:r>
          </a:p>
          <a:p>
            <a:r>
              <a:rPr lang="en-US" sz="1800" dirty="0"/>
              <a:t>Use of conceptual “nearness” queries (synonyms)</a:t>
            </a:r>
          </a:p>
          <a:p>
            <a:r>
              <a:rPr lang="en-US" sz="1800" dirty="0"/>
              <a:t>Focus on clustering and classification algorithms</a:t>
            </a:r>
          </a:p>
          <a:p>
            <a:r>
              <a:rPr lang="en-US" sz="1800" dirty="0"/>
              <a:t>Leverage fast real-time </a:t>
            </a:r>
            <a:r>
              <a:rPr lang="en-US" sz="1800" b="1" dirty="0"/>
              <a:t>Similarity</a:t>
            </a:r>
            <a:r>
              <a:rPr lang="en-US" sz="1800" dirty="0"/>
              <a:t> calculations</a:t>
            </a:r>
          </a:p>
          <a:p>
            <a:r>
              <a:rPr lang="en-US" sz="1800" dirty="0"/>
              <a:t>Focus on pattern recognition and anomaly detection</a:t>
            </a:r>
          </a:p>
        </p:txBody>
      </p:sp>
      <p:sp>
        <p:nvSpPr>
          <p:cNvPr id="7" name="Text Placeholder 6">
            <a:extLst>
              <a:ext uri="{FF2B5EF4-FFF2-40B4-BE49-F238E27FC236}">
                <a16:creationId xmlns:a16="http://schemas.microsoft.com/office/drawing/2014/main" id="{D27A9449-D947-F142-872D-39E8004D6A42}"/>
              </a:ext>
            </a:extLst>
          </p:cNvPr>
          <p:cNvSpPr>
            <a:spLocks noGrp="1"/>
          </p:cNvSpPr>
          <p:nvPr>
            <p:ph type="body" sz="quarter" idx="10"/>
          </p:nvPr>
        </p:nvSpPr>
        <p:spPr>
          <a:xfrm>
            <a:off x="152400" y="209551"/>
            <a:ext cx="8382000" cy="381000"/>
          </a:xfrm>
        </p:spPr>
        <p:txBody>
          <a:bodyPr/>
          <a:lstStyle/>
          <a:p>
            <a:r>
              <a:rPr lang="en-US" dirty="0"/>
              <a:t>Tabular Reporting vs. Connected Data</a:t>
            </a:r>
          </a:p>
        </p:txBody>
      </p:sp>
    </p:spTree>
    <p:extLst>
      <p:ext uri="{BB962C8B-B14F-4D97-AF65-F5344CB8AC3E}">
        <p14:creationId xmlns:p14="http://schemas.microsoft.com/office/powerpoint/2010/main" val="40745614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15423</TotalTime>
  <Words>4588</Words>
  <Application>Microsoft Macintosh PowerPoint</Application>
  <PresentationFormat>On-screen Show (16:9)</PresentationFormat>
  <Paragraphs>875</Paragraphs>
  <Slides>61</Slides>
  <Notes>53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 Narrow</vt:lpstr>
      <vt:lpstr>Calibri</vt:lpstr>
      <vt:lpstr>Century Gothic</vt:lpstr>
      <vt:lpstr>Helvetica Neue</vt:lpstr>
      <vt:lpstr>Lato</vt:lpstr>
      <vt:lpstr>Proxima Nova</vt:lpstr>
      <vt:lpstr>Custom Design</vt:lpstr>
      <vt:lpstr>PowerPoint Presentation</vt:lpstr>
      <vt:lpstr>PowerPoint Presentation</vt:lpstr>
      <vt:lpstr>Prerequisites</vt:lpstr>
      <vt:lpstr>PowerPoint Presentation</vt:lpstr>
      <vt:lpstr>PowerPoint Presentation</vt:lpstr>
      <vt:lpstr>PowerPoint Presentation</vt:lpstr>
      <vt:lpstr>PowerPoint Presentation</vt:lpstr>
      <vt:lpstr>Cubes vs. Graphs</vt:lpstr>
      <vt:lpstr>PowerPoint Presentation</vt:lpstr>
      <vt:lpstr>PowerPoint Presentation</vt:lpstr>
      <vt:lpstr>Bringing Challenging Product Ideas to Life</vt:lpstr>
      <vt:lpstr>Knowledge Domain Overlaps</vt:lpstr>
      <vt:lpstr>PowerPoint Presentation</vt:lpstr>
      <vt:lpstr>Just because the data is stored in a graph…</vt:lpstr>
      <vt:lpstr>PowerPoint Presentation</vt:lpstr>
      <vt:lpstr>PowerPoint Presentation</vt:lpstr>
      <vt:lpstr>PowerPoint Presentation</vt:lpstr>
      <vt:lpstr>PowerPoint Presentation</vt:lpstr>
      <vt:lpstr>UX Basics – Challenges and Solutions</vt:lpstr>
      <vt:lpstr>CONGRATULATIONS!  Your graph database is up and running  </vt:lpstr>
      <vt:lpstr>Design Process</vt:lpstr>
      <vt:lpstr>1. State The Problem</vt:lpstr>
      <vt:lpstr>Design Process - State the Problem</vt:lpstr>
      <vt:lpstr>2. Zero in on User Goals </vt:lpstr>
      <vt:lpstr>Design Process - Zero in on User Goals</vt:lpstr>
      <vt:lpstr>Design Process - Zero in on User Goals - Tools</vt:lpstr>
      <vt:lpstr>3. Explore the Data</vt:lpstr>
      <vt:lpstr>Exploring The Data - Dominant Dimensions</vt:lpstr>
      <vt:lpstr>Exploring The Data - Traditional Data Storage</vt:lpstr>
      <vt:lpstr>Exploring The Data - Graph</vt:lpstr>
      <vt:lpstr>Exploring Data - Tools</vt:lpstr>
      <vt:lpstr>3. Determine the Most Effective     Presentation</vt:lpstr>
      <vt:lpstr>Determine the best presentation</vt:lpstr>
      <vt:lpstr>Determine the best visualization</vt:lpstr>
      <vt:lpstr>Determine the best visualization</vt:lpstr>
      <vt:lpstr>Determine the best visualization</vt:lpstr>
      <vt:lpstr>Determine the best visualization</vt:lpstr>
      <vt:lpstr>Determine the best visualization</vt:lpstr>
      <vt:lpstr>Determine the best visualization</vt:lpstr>
      <vt:lpstr>Algorithm based graph stories</vt:lpstr>
      <vt:lpstr>Shneiderman’s Mantra for Visualization and Interaction</vt:lpstr>
      <vt:lpstr>Visualization and Interaction - Overview</vt:lpstr>
      <vt:lpstr>Visualization and Interaction - Zoom / Filter</vt:lpstr>
      <vt:lpstr>4. Design, Prototype, Test</vt:lpstr>
      <vt:lpstr>Designs Prototypes</vt:lpstr>
      <vt:lpstr>UI Frameworks and Libraries - Tools</vt:lpstr>
      <vt:lpstr>Node Chart and Geo Visualizations - Tools</vt:lpstr>
      <vt:lpstr>Standard Visualizations</vt:lpstr>
      <vt:lpstr>Design Systems and Connected Data</vt:lpstr>
      <vt:lpstr>Graph Use Cases Study - Example: Clinical Decision Support</vt:lpstr>
      <vt:lpstr>Graph Use Cases Study - Example: Clinical Decision Support</vt:lpstr>
      <vt:lpstr>Graph Use Cases Study - Example: Medical Decision Support</vt:lpstr>
      <vt:lpstr>Graph Use Cases Study - Example: Medical Decision Support</vt:lpstr>
      <vt:lpstr>Graph Use Cases Study - Example: Clinical Decision Support</vt:lpstr>
      <vt:lpstr>Graph Use Cases Study - Example: Clinical Decision Support</vt:lpstr>
      <vt:lpstr>Graph Use Cases Study - Example: Clinical Decision Support</vt:lpstr>
      <vt:lpstr>Graph Use Cases Study - Example: Medical Decision Support</vt:lpstr>
      <vt:lpstr>Graph Use Cases Study - Example: Medical Decision Support</vt:lpstr>
      <vt:lpstr>Graph Use Cases Study - Example: Medical Decision Support</vt:lpstr>
      <vt:lpstr>PowerPoint Presentation</vt:lpstr>
      <vt:lpstr>PowerPoint Presentation</vt:lpstr>
    </vt:vector>
  </TitlesOfParts>
  <Company>UnitedHealth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Stearns</dc:creator>
  <cp:lastModifiedBy>McCreary, Dan G</cp:lastModifiedBy>
  <cp:revision>55</cp:revision>
  <dcterms:created xsi:type="dcterms:W3CDTF">2018-07-03T15:42:19Z</dcterms:created>
  <dcterms:modified xsi:type="dcterms:W3CDTF">2020-06-02T22:35:43Z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9681CD8D-6073-4B4A-8E60-6C9B88D6B096</vt:lpwstr>
  </property>
  <property fmtid="{D5CDD505-2E9C-101B-9397-08002B2CF9AE}" pid="3" name="ArticulatePath">
    <vt:lpwstr>Presentation1</vt:lpwstr>
  </property>
</Properties>
</file>